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147470918" r:id="rId3"/>
    <p:sldId id="2147470909" r:id="rId4"/>
    <p:sldId id="2147470917" r:id="rId5"/>
    <p:sldId id="2147470912" r:id="rId6"/>
    <p:sldId id="2147470915" r:id="rId7"/>
    <p:sldId id="2147470916" r:id="rId8"/>
    <p:sldId id="2147470914" r:id="rId9"/>
  </p:sldIdLst>
  <p:sldSz cx="120237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D6E"/>
    <a:srgbClr val="1C4065"/>
    <a:srgbClr val="356392"/>
    <a:srgbClr val="4E90BF"/>
    <a:srgbClr val="68B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5267" autoAdjust="0"/>
  </p:normalViewPr>
  <p:slideViewPr>
    <p:cSldViewPr snapToGrid="0">
      <p:cViewPr varScale="1">
        <p:scale>
          <a:sx n="70" d="100"/>
          <a:sy n="70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C63DC-2304-4301-8077-BA6ECC4484A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1143000"/>
            <a:ext cx="5410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8B6F8-E508-4DF6-A193-F93028CD7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2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B6F8-E508-4DF6-A193-F93028CD79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B6F8-E508-4DF6-A193-F93028CD79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2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B6F8-E508-4DF6-A193-F93028CD79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B6F8-E508-4DF6-A193-F93028CD79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06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B6F8-E508-4DF6-A193-F93028CD79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4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B6F8-E508-4DF6-A193-F93028CD79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4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emf"/><Relationship Id="rId5" Type="http://schemas.openxmlformats.org/officeDocument/2006/relationships/tags" Target="../tags/tag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.emf"/><Relationship Id="rId5" Type="http://schemas.openxmlformats.org/officeDocument/2006/relationships/tags" Target="../tags/tag13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2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177" y="91433"/>
            <a:ext cx="11843711" cy="6674709"/>
          </a:xfrm>
          <a:custGeom>
            <a:avLst/>
            <a:gdLst/>
            <a:ahLst/>
            <a:cxnLst/>
            <a:rect l="l" t="t" r="r" b="b"/>
            <a:pathLst>
              <a:path w="19803110" h="11007090">
                <a:moveTo>
                  <a:pt x="19651757" y="0"/>
                </a:moveTo>
                <a:lnTo>
                  <a:pt x="150780" y="0"/>
                </a:lnTo>
                <a:lnTo>
                  <a:pt x="103124" y="7687"/>
                </a:lnTo>
                <a:lnTo>
                  <a:pt x="61733" y="29093"/>
                </a:lnTo>
                <a:lnTo>
                  <a:pt x="29093" y="61733"/>
                </a:lnTo>
                <a:lnTo>
                  <a:pt x="7687" y="103124"/>
                </a:lnTo>
                <a:lnTo>
                  <a:pt x="0" y="150780"/>
                </a:lnTo>
                <a:lnTo>
                  <a:pt x="0" y="10856213"/>
                </a:lnTo>
                <a:lnTo>
                  <a:pt x="7687" y="10903870"/>
                </a:lnTo>
                <a:lnTo>
                  <a:pt x="29093" y="10945260"/>
                </a:lnTo>
                <a:lnTo>
                  <a:pt x="61733" y="10977901"/>
                </a:lnTo>
                <a:lnTo>
                  <a:pt x="103124" y="10999307"/>
                </a:lnTo>
                <a:lnTo>
                  <a:pt x="150780" y="11006994"/>
                </a:lnTo>
                <a:lnTo>
                  <a:pt x="19651757" y="11006994"/>
                </a:lnTo>
                <a:lnTo>
                  <a:pt x="19699414" y="10999307"/>
                </a:lnTo>
                <a:lnTo>
                  <a:pt x="19740804" y="10977901"/>
                </a:lnTo>
                <a:lnTo>
                  <a:pt x="19773444" y="10945260"/>
                </a:lnTo>
                <a:lnTo>
                  <a:pt x="19794850" y="10903870"/>
                </a:lnTo>
                <a:lnTo>
                  <a:pt x="19802538" y="10856213"/>
                </a:lnTo>
                <a:lnTo>
                  <a:pt x="19802538" y="150780"/>
                </a:lnTo>
                <a:lnTo>
                  <a:pt x="19794850" y="103124"/>
                </a:lnTo>
                <a:lnTo>
                  <a:pt x="19773444" y="61733"/>
                </a:lnTo>
                <a:lnTo>
                  <a:pt x="19740804" y="29093"/>
                </a:lnTo>
                <a:lnTo>
                  <a:pt x="19699414" y="7687"/>
                </a:lnTo>
                <a:lnTo>
                  <a:pt x="19651757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077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77" y="91433"/>
            <a:ext cx="11843369" cy="66746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8917" y="612423"/>
            <a:ext cx="6939154" cy="47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3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1788" y="1783227"/>
            <a:ext cx="3847592" cy="396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42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BC84-DA31-44BA-861B-DC1C4D63E277}" type="datetime1">
              <a:rPr lang="en-US" smtClean="0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64F176-3D38-4F47-B0C2-90CFC13C9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</a:blip>
          <a:srcRect l="15446" t="24637" r="44693" b="25288"/>
          <a:stretch/>
        </p:blipFill>
        <p:spPr bwMode="ltGray">
          <a:xfrm>
            <a:off x="601186" y="5415933"/>
            <a:ext cx="1081224" cy="6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3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329C79DE-A943-4B45-A665-A97761007835}"/>
              </a:ext>
            </a:extLst>
          </p:cNvPr>
          <p:cNvSpPr/>
          <p:nvPr userDrawn="1"/>
        </p:nvSpPr>
        <p:spPr>
          <a:xfrm>
            <a:off x="93935" y="1051486"/>
            <a:ext cx="11836115" cy="5714743"/>
          </a:xfrm>
          <a:custGeom>
            <a:avLst/>
            <a:gdLst/>
            <a:ahLst/>
            <a:cxnLst/>
            <a:rect l="l" t="t" r="r" b="b"/>
            <a:pathLst>
              <a:path w="19790410" h="9424035">
                <a:moveTo>
                  <a:pt x="19639192" y="0"/>
                </a:moveTo>
                <a:lnTo>
                  <a:pt x="150780" y="0"/>
                </a:lnTo>
                <a:lnTo>
                  <a:pt x="103124" y="7687"/>
                </a:lnTo>
                <a:lnTo>
                  <a:pt x="61733" y="29093"/>
                </a:lnTo>
                <a:lnTo>
                  <a:pt x="29093" y="61733"/>
                </a:lnTo>
                <a:lnTo>
                  <a:pt x="7687" y="103124"/>
                </a:lnTo>
                <a:lnTo>
                  <a:pt x="0" y="150780"/>
                </a:lnTo>
                <a:lnTo>
                  <a:pt x="0" y="9273016"/>
                </a:lnTo>
                <a:lnTo>
                  <a:pt x="7687" y="9320672"/>
                </a:lnTo>
                <a:lnTo>
                  <a:pt x="29093" y="9362062"/>
                </a:lnTo>
                <a:lnTo>
                  <a:pt x="61733" y="9394703"/>
                </a:lnTo>
                <a:lnTo>
                  <a:pt x="103124" y="9416109"/>
                </a:lnTo>
                <a:lnTo>
                  <a:pt x="150780" y="9423796"/>
                </a:lnTo>
                <a:lnTo>
                  <a:pt x="19639192" y="9423796"/>
                </a:lnTo>
                <a:lnTo>
                  <a:pt x="19686848" y="9416109"/>
                </a:lnTo>
                <a:lnTo>
                  <a:pt x="19728239" y="9394703"/>
                </a:lnTo>
                <a:lnTo>
                  <a:pt x="19760879" y="9362062"/>
                </a:lnTo>
                <a:lnTo>
                  <a:pt x="19782285" y="9320672"/>
                </a:lnTo>
                <a:lnTo>
                  <a:pt x="19789973" y="9273016"/>
                </a:lnTo>
                <a:lnTo>
                  <a:pt x="19789973" y="150780"/>
                </a:lnTo>
                <a:lnTo>
                  <a:pt x="19782285" y="103124"/>
                </a:lnTo>
                <a:lnTo>
                  <a:pt x="19760879" y="61733"/>
                </a:lnTo>
                <a:lnTo>
                  <a:pt x="19728239" y="29093"/>
                </a:lnTo>
                <a:lnTo>
                  <a:pt x="19686848" y="7687"/>
                </a:lnTo>
                <a:lnTo>
                  <a:pt x="1963919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077"/>
          </a:p>
        </p:txBody>
      </p:sp>
      <p:sp>
        <p:nvSpPr>
          <p:cNvPr id="8" name="object 57">
            <a:extLst>
              <a:ext uri="{FF2B5EF4-FFF2-40B4-BE49-F238E27FC236}">
                <a16:creationId xmlns:a16="http://schemas.microsoft.com/office/drawing/2014/main" id="{33D77E52-3CC8-4FD0-BE78-9EFD8E40CD41}"/>
              </a:ext>
            </a:extLst>
          </p:cNvPr>
          <p:cNvSpPr/>
          <p:nvPr userDrawn="1"/>
        </p:nvSpPr>
        <p:spPr>
          <a:xfrm>
            <a:off x="90178" y="95243"/>
            <a:ext cx="11836115" cy="864855"/>
          </a:xfrm>
          <a:custGeom>
            <a:avLst/>
            <a:gdLst/>
            <a:ahLst/>
            <a:cxnLst/>
            <a:rect l="l" t="t" r="r" b="b"/>
            <a:pathLst>
              <a:path w="19790410" h="1426210">
                <a:moveTo>
                  <a:pt x="19639192" y="0"/>
                </a:moveTo>
                <a:lnTo>
                  <a:pt x="150780" y="0"/>
                </a:lnTo>
                <a:lnTo>
                  <a:pt x="103124" y="7687"/>
                </a:lnTo>
                <a:lnTo>
                  <a:pt x="61733" y="29093"/>
                </a:lnTo>
                <a:lnTo>
                  <a:pt x="29093" y="61733"/>
                </a:lnTo>
                <a:lnTo>
                  <a:pt x="7687" y="103124"/>
                </a:lnTo>
                <a:lnTo>
                  <a:pt x="0" y="150780"/>
                </a:lnTo>
                <a:lnTo>
                  <a:pt x="0" y="1275353"/>
                </a:lnTo>
                <a:lnTo>
                  <a:pt x="7687" y="1323010"/>
                </a:lnTo>
                <a:lnTo>
                  <a:pt x="29093" y="1364400"/>
                </a:lnTo>
                <a:lnTo>
                  <a:pt x="61733" y="1397041"/>
                </a:lnTo>
                <a:lnTo>
                  <a:pt x="103124" y="1418447"/>
                </a:lnTo>
                <a:lnTo>
                  <a:pt x="150780" y="1426134"/>
                </a:lnTo>
                <a:lnTo>
                  <a:pt x="19639192" y="1426134"/>
                </a:lnTo>
                <a:lnTo>
                  <a:pt x="19686848" y="1418447"/>
                </a:lnTo>
                <a:lnTo>
                  <a:pt x="19728239" y="1397041"/>
                </a:lnTo>
                <a:lnTo>
                  <a:pt x="19760879" y="1364400"/>
                </a:lnTo>
                <a:lnTo>
                  <a:pt x="19782285" y="1323010"/>
                </a:lnTo>
                <a:lnTo>
                  <a:pt x="19789973" y="1275353"/>
                </a:lnTo>
                <a:lnTo>
                  <a:pt x="19789973" y="150780"/>
                </a:lnTo>
                <a:lnTo>
                  <a:pt x="19782285" y="103124"/>
                </a:lnTo>
                <a:lnTo>
                  <a:pt x="19760879" y="61733"/>
                </a:lnTo>
                <a:lnTo>
                  <a:pt x="19728239" y="29093"/>
                </a:lnTo>
                <a:lnTo>
                  <a:pt x="19686848" y="7687"/>
                </a:lnTo>
                <a:lnTo>
                  <a:pt x="1963919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077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783" y="286873"/>
            <a:ext cx="11542143" cy="499251"/>
          </a:xfrm>
        </p:spPr>
        <p:txBody>
          <a:bodyPr lIns="0" tIns="0" rIns="0" bIns="0"/>
          <a:lstStyle>
            <a:lvl1pPr>
              <a:defRPr sz="3200" b="1" i="0">
                <a:solidFill>
                  <a:srgbClr val="1C3C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1783" y="1257236"/>
            <a:ext cx="11542143" cy="271485"/>
          </a:xfrm>
        </p:spPr>
        <p:txBody>
          <a:bodyPr lIns="0" tIns="0" rIns="0" bIns="0"/>
          <a:lstStyle>
            <a:lvl1pPr>
              <a:defRPr sz="1764" b="0" i="0">
                <a:solidFill>
                  <a:srgbClr val="1C3C6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C507B-9CB0-4898-926F-6FF7B5EA25B9}" type="datetime1">
              <a:rPr lang="en-US" smtClean="0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B98FF-BFD2-4C9C-9930-F2DDB6CD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446" t="24637" r="47566" b="25288"/>
          <a:stretch/>
        </p:blipFill>
        <p:spPr bwMode="ltGray">
          <a:xfrm>
            <a:off x="11150683" y="351314"/>
            <a:ext cx="603401" cy="36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0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329C79DE-A943-4B45-A665-A97761007835}"/>
              </a:ext>
            </a:extLst>
          </p:cNvPr>
          <p:cNvSpPr/>
          <p:nvPr userDrawn="1"/>
        </p:nvSpPr>
        <p:spPr>
          <a:xfrm>
            <a:off x="93935" y="1051486"/>
            <a:ext cx="11836115" cy="5714743"/>
          </a:xfrm>
          <a:custGeom>
            <a:avLst/>
            <a:gdLst/>
            <a:ahLst/>
            <a:cxnLst/>
            <a:rect l="l" t="t" r="r" b="b"/>
            <a:pathLst>
              <a:path w="19790410" h="9424035">
                <a:moveTo>
                  <a:pt x="19639192" y="0"/>
                </a:moveTo>
                <a:lnTo>
                  <a:pt x="150780" y="0"/>
                </a:lnTo>
                <a:lnTo>
                  <a:pt x="103124" y="7687"/>
                </a:lnTo>
                <a:lnTo>
                  <a:pt x="61733" y="29093"/>
                </a:lnTo>
                <a:lnTo>
                  <a:pt x="29093" y="61733"/>
                </a:lnTo>
                <a:lnTo>
                  <a:pt x="7687" y="103124"/>
                </a:lnTo>
                <a:lnTo>
                  <a:pt x="0" y="150780"/>
                </a:lnTo>
                <a:lnTo>
                  <a:pt x="0" y="9273016"/>
                </a:lnTo>
                <a:lnTo>
                  <a:pt x="7687" y="9320672"/>
                </a:lnTo>
                <a:lnTo>
                  <a:pt x="29093" y="9362062"/>
                </a:lnTo>
                <a:lnTo>
                  <a:pt x="61733" y="9394703"/>
                </a:lnTo>
                <a:lnTo>
                  <a:pt x="103124" y="9416109"/>
                </a:lnTo>
                <a:lnTo>
                  <a:pt x="150780" y="9423796"/>
                </a:lnTo>
                <a:lnTo>
                  <a:pt x="19639192" y="9423796"/>
                </a:lnTo>
                <a:lnTo>
                  <a:pt x="19686848" y="9416109"/>
                </a:lnTo>
                <a:lnTo>
                  <a:pt x="19728239" y="9394703"/>
                </a:lnTo>
                <a:lnTo>
                  <a:pt x="19760879" y="9362062"/>
                </a:lnTo>
                <a:lnTo>
                  <a:pt x="19782285" y="9320672"/>
                </a:lnTo>
                <a:lnTo>
                  <a:pt x="19789973" y="9273016"/>
                </a:lnTo>
                <a:lnTo>
                  <a:pt x="19789973" y="150780"/>
                </a:lnTo>
                <a:lnTo>
                  <a:pt x="19782285" y="103124"/>
                </a:lnTo>
                <a:lnTo>
                  <a:pt x="19760879" y="61733"/>
                </a:lnTo>
                <a:lnTo>
                  <a:pt x="19728239" y="29093"/>
                </a:lnTo>
                <a:lnTo>
                  <a:pt x="19686848" y="7687"/>
                </a:lnTo>
                <a:lnTo>
                  <a:pt x="1963919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077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844AEAD-151E-492C-9E3B-A4B15C8CC099}"/>
              </a:ext>
            </a:extLst>
          </p:cNvPr>
          <p:cNvSpPr/>
          <p:nvPr userDrawn="1"/>
        </p:nvSpPr>
        <p:spPr>
          <a:xfrm>
            <a:off x="173178" y="1127854"/>
            <a:ext cx="11680748" cy="5544930"/>
          </a:xfrm>
          <a:custGeom>
            <a:avLst/>
            <a:gdLst/>
            <a:ahLst/>
            <a:cxnLst/>
            <a:rect l="l" t="t" r="r" b="b"/>
            <a:pathLst>
              <a:path w="19790410" h="9424035">
                <a:moveTo>
                  <a:pt x="19639192" y="0"/>
                </a:moveTo>
                <a:lnTo>
                  <a:pt x="150780" y="0"/>
                </a:lnTo>
                <a:lnTo>
                  <a:pt x="103124" y="7687"/>
                </a:lnTo>
                <a:lnTo>
                  <a:pt x="61733" y="29093"/>
                </a:lnTo>
                <a:lnTo>
                  <a:pt x="29093" y="61733"/>
                </a:lnTo>
                <a:lnTo>
                  <a:pt x="7687" y="103124"/>
                </a:lnTo>
                <a:lnTo>
                  <a:pt x="0" y="150780"/>
                </a:lnTo>
                <a:lnTo>
                  <a:pt x="0" y="9273016"/>
                </a:lnTo>
                <a:lnTo>
                  <a:pt x="7687" y="9320672"/>
                </a:lnTo>
                <a:lnTo>
                  <a:pt x="29093" y="9362062"/>
                </a:lnTo>
                <a:lnTo>
                  <a:pt x="61733" y="9394703"/>
                </a:lnTo>
                <a:lnTo>
                  <a:pt x="103124" y="9416109"/>
                </a:lnTo>
                <a:lnTo>
                  <a:pt x="150780" y="9423796"/>
                </a:lnTo>
                <a:lnTo>
                  <a:pt x="19639192" y="9423796"/>
                </a:lnTo>
                <a:lnTo>
                  <a:pt x="19686848" y="9416109"/>
                </a:lnTo>
                <a:lnTo>
                  <a:pt x="19728239" y="9394703"/>
                </a:lnTo>
                <a:lnTo>
                  <a:pt x="19760879" y="9362062"/>
                </a:lnTo>
                <a:lnTo>
                  <a:pt x="19782285" y="9320672"/>
                </a:lnTo>
                <a:lnTo>
                  <a:pt x="19789973" y="9273016"/>
                </a:lnTo>
                <a:lnTo>
                  <a:pt x="19789973" y="150780"/>
                </a:lnTo>
                <a:lnTo>
                  <a:pt x="19782285" y="103124"/>
                </a:lnTo>
                <a:lnTo>
                  <a:pt x="19760879" y="61733"/>
                </a:lnTo>
                <a:lnTo>
                  <a:pt x="19728239" y="29093"/>
                </a:lnTo>
                <a:lnTo>
                  <a:pt x="19686848" y="7687"/>
                </a:lnTo>
                <a:lnTo>
                  <a:pt x="1963919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273451" lvl="1" indent="0">
              <a:buFont typeface="Arial" panose="020B0604020202020204" pitchFamily="34" charset="0"/>
              <a:buNone/>
            </a:pPr>
            <a:endParaRPr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7">
            <a:extLst>
              <a:ext uri="{FF2B5EF4-FFF2-40B4-BE49-F238E27FC236}">
                <a16:creationId xmlns:a16="http://schemas.microsoft.com/office/drawing/2014/main" id="{33D77E52-3CC8-4FD0-BE78-9EFD8E40CD41}"/>
              </a:ext>
            </a:extLst>
          </p:cNvPr>
          <p:cNvSpPr/>
          <p:nvPr userDrawn="1"/>
        </p:nvSpPr>
        <p:spPr>
          <a:xfrm>
            <a:off x="90178" y="95243"/>
            <a:ext cx="11836115" cy="864855"/>
          </a:xfrm>
          <a:custGeom>
            <a:avLst/>
            <a:gdLst/>
            <a:ahLst/>
            <a:cxnLst/>
            <a:rect l="l" t="t" r="r" b="b"/>
            <a:pathLst>
              <a:path w="19790410" h="1426210">
                <a:moveTo>
                  <a:pt x="19639192" y="0"/>
                </a:moveTo>
                <a:lnTo>
                  <a:pt x="150780" y="0"/>
                </a:lnTo>
                <a:lnTo>
                  <a:pt x="103124" y="7687"/>
                </a:lnTo>
                <a:lnTo>
                  <a:pt x="61733" y="29093"/>
                </a:lnTo>
                <a:lnTo>
                  <a:pt x="29093" y="61733"/>
                </a:lnTo>
                <a:lnTo>
                  <a:pt x="7687" y="103124"/>
                </a:lnTo>
                <a:lnTo>
                  <a:pt x="0" y="150780"/>
                </a:lnTo>
                <a:lnTo>
                  <a:pt x="0" y="1275353"/>
                </a:lnTo>
                <a:lnTo>
                  <a:pt x="7687" y="1323010"/>
                </a:lnTo>
                <a:lnTo>
                  <a:pt x="29093" y="1364400"/>
                </a:lnTo>
                <a:lnTo>
                  <a:pt x="61733" y="1397041"/>
                </a:lnTo>
                <a:lnTo>
                  <a:pt x="103124" y="1418447"/>
                </a:lnTo>
                <a:lnTo>
                  <a:pt x="150780" y="1426134"/>
                </a:lnTo>
                <a:lnTo>
                  <a:pt x="19639192" y="1426134"/>
                </a:lnTo>
                <a:lnTo>
                  <a:pt x="19686848" y="1418447"/>
                </a:lnTo>
                <a:lnTo>
                  <a:pt x="19728239" y="1397041"/>
                </a:lnTo>
                <a:lnTo>
                  <a:pt x="19760879" y="1364400"/>
                </a:lnTo>
                <a:lnTo>
                  <a:pt x="19782285" y="1323010"/>
                </a:lnTo>
                <a:lnTo>
                  <a:pt x="19789973" y="1275353"/>
                </a:lnTo>
                <a:lnTo>
                  <a:pt x="19789973" y="150780"/>
                </a:lnTo>
                <a:lnTo>
                  <a:pt x="19782285" y="103124"/>
                </a:lnTo>
                <a:lnTo>
                  <a:pt x="19760879" y="61733"/>
                </a:lnTo>
                <a:lnTo>
                  <a:pt x="19728239" y="29093"/>
                </a:lnTo>
                <a:lnTo>
                  <a:pt x="19686848" y="7687"/>
                </a:lnTo>
                <a:lnTo>
                  <a:pt x="1963919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077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783" y="286873"/>
            <a:ext cx="11542143" cy="499251"/>
          </a:xfrm>
        </p:spPr>
        <p:txBody>
          <a:bodyPr lIns="0" tIns="0" rIns="0" bIns="0"/>
          <a:lstStyle>
            <a:lvl1pPr>
              <a:defRPr sz="3200" b="1" i="0">
                <a:solidFill>
                  <a:srgbClr val="1C3C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1783" y="1257236"/>
            <a:ext cx="11542143" cy="271485"/>
          </a:xfrm>
        </p:spPr>
        <p:txBody>
          <a:bodyPr lIns="0" tIns="0" rIns="0" bIns="0"/>
          <a:lstStyle>
            <a:lvl1pPr>
              <a:defRPr sz="1764" b="0" i="0">
                <a:solidFill>
                  <a:srgbClr val="1C3C6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D90D-DB5E-49EA-A1F5-1A008F38EBF5}" type="datetime1">
              <a:rPr lang="en-US" smtClean="0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60696-4EB1-04E2-6222-309FCE705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446" t="24637" r="47566" b="25288"/>
          <a:stretch/>
        </p:blipFill>
        <p:spPr bwMode="ltGray">
          <a:xfrm>
            <a:off x="11150683" y="351314"/>
            <a:ext cx="603401" cy="36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4498" y="676734"/>
            <a:ext cx="8534729" cy="363497"/>
          </a:xfrm>
        </p:spPr>
        <p:txBody>
          <a:bodyPr lIns="0" tIns="0" rIns="0" bIns="0"/>
          <a:lstStyle>
            <a:lvl1pPr>
              <a:defRPr sz="2362" b="1" i="0">
                <a:solidFill>
                  <a:srgbClr val="1C3C6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1186" y="1577340"/>
            <a:ext cx="5230321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92218" y="1577340"/>
            <a:ext cx="5230321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1132-8DA6-4D44-85D8-743BBA006E3D}" type="datetime1">
              <a:rPr lang="en-US" smtClean="0"/>
              <a:t>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89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4498" y="676734"/>
            <a:ext cx="8534729" cy="363497"/>
          </a:xfrm>
        </p:spPr>
        <p:txBody>
          <a:bodyPr lIns="0" tIns="0" rIns="0" bIns="0"/>
          <a:lstStyle>
            <a:lvl1pPr>
              <a:defRPr sz="2362" b="1" i="0">
                <a:solidFill>
                  <a:srgbClr val="1C3C6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FB04-6C2D-4042-A247-FEE4B95C0467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31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A3DE1-BA67-4F2F-821B-7B936115A698}" type="datetime1">
              <a:rPr lang="en-US" smtClean="0"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65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9712391"/>
              </p:ext>
            </p:extLst>
          </p:nvPr>
        </p:nvGraphicFramePr>
        <p:xfrm>
          <a:off x="1566" y="1589"/>
          <a:ext cx="15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66" y="1589"/>
                        <a:ext cx="15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6559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96"/>
              </a:spcBef>
              <a:spcAft>
                <a:spcPts val="296"/>
              </a:spcAft>
            </a:pPr>
            <a:endParaRPr lang="en-US" sz="2466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660214" y="0"/>
            <a:ext cx="3363511" cy="6858000"/>
          </a:xfrm>
          <a:prstGeom prst="rect">
            <a:avLst/>
          </a:prstGeom>
          <a:solidFill>
            <a:srgbClr val="D6E4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178" tIns="45089" rIns="90178" bIns="450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1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75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156389" y="6500613"/>
            <a:ext cx="321009" cy="136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02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888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02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88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47080" y="189147"/>
            <a:ext cx="7809409" cy="607859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47080" y="1048617"/>
            <a:ext cx="7809409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578" b="0" u="none" baseline="0">
                <a:solidFill>
                  <a:schemeClr val="tx1"/>
                </a:solidFill>
              </a:defRPr>
            </a:lvl1pPr>
            <a:lvl2pPr marL="450921" indent="0" algn="ctr">
              <a:buNone/>
              <a:defRPr sz="1973"/>
            </a:lvl2pPr>
            <a:lvl3pPr marL="901843" indent="0" algn="ctr">
              <a:buNone/>
              <a:defRPr sz="1775"/>
            </a:lvl3pPr>
            <a:lvl4pPr marL="1352763" indent="0" algn="ctr">
              <a:buNone/>
              <a:defRPr sz="1578"/>
            </a:lvl4pPr>
            <a:lvl5pPr marL="1803685" indent="0" algn="ctr">
              <a:buNone/>
              <a:defRPr sz="1578"/>
            </a:lvl5pPr>
            <a:lvl6pPr marL="2254606" indent="0" algn="ctr">
              <a:buNone/>
              <a:defRPr sz="1578"/>
            </a:lvl6pPr>
            <a:lvl7pPr marL="2705527" indent="0" algn="ctr">
              <a:buNone/>
              <a:defRPr sz="1578"/>
            </a:lvl7pPr>
            <a:lvl8pPr marL="3156449" indent="0" algn="ctr">
              <a:buNone/>
              <a:defRPr sz="1578"/>
            </a:lvl8pPr>
            <a:lvl9pPr marL="3607370" indent="0" algn="ctr">
              <a:buNone/>
              <a:defRPr sz="157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47078" y="6501670"/>
            <a:ext cx="7809409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01843" rtl="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296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789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47078" y="41598"/>
            <a:ext cx="379029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789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66410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66" y="1589"/>
          <a:ext cx="15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66" y="1589"/>
                        <a:ext cx="15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6559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96"/>
              </a:spcBef>
              <a:spcAft>
                <a:spcPts val="296"/>
              </a:spcAft>
            </a:pPr>
            <a:endParaRPr lang="en-US" sz="2466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026973" y="0"/>
            <a:ext cx="8996752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178" tIns="45089" rIns="90178" bIns="450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75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156389" y="6500613"/>
            <a:ext cx="321009" cy="136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0235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8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0235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8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47079" y="2744370"/>
            <a:ext cx="2479894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47079" y="3659644"/>
            <a:ext cx="2479894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775" b="0">
                <a:solidFill>
                  <a:schemeClr val="bg2"/>
                </a:solidFill>
              </a:defRPr>
            </a:lvl1pPr>
            <a:lvl2pPr marL="450900" indent="0" algn="ctr">
              <a:buNone/>
              <a:defRPr sz="1973"/>
            </a:lvl2pPr>
            <a:lvl3pPr marL="901797" indent="0" algn="ctr">
              <a:buNone/>
              <a:defRPr sz="1775"/>
            </a:lvl3pPr>
            <a:lvl4pPr marL="1352696" indent="0" algn="ctr">
              <a:buNone/>
              <a:defRPr sz="1578"/>
            </a:lvl4pPr>
            <a:lvl5pPr marL="1803595" indent="0" algn="ctr">
              <a:buNone/>
              <a:defRPr sz="1578"/>
            </a:lvl5pPr>
            <a:lvl6pPr marL="2254494" indent="0" algn="ctr">
              <a:buNone/>
              <a:defRPr sz="1578"/>
            </a:lvl6pPr>
            <a:lvl7pPr marL="2705391" indent="0" algn="ctr">
              <a:buNone/>
              <a:defRPr sz="1578"/>
            </a:lvl7pPr>
            <a:lvl8pPr marL="3156291" indent="0" algn="ctr">
              <a:buNone/>
              <a:defRPr sz="1578"/>
            </a:lvl8pPr>
            <a:lvl9pPr marL="3607190" indent="0" algn="ctr">
              <a:buNone/>
              <a:defRPr sz="157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47078" y="6501669"/>
            <a:ext cx="7177412" cy="121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89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47079" y="41598"/>
            <a:ext cx="247989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789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0376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4498" y="676734"/>
            <a:ext cx="8534729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1C3C6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9961" y="1360902"/>
            <a:ext cx="10443801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1C3C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88067" y="6377940"/>
            <a:ext cx="38475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1186" y="6377940"/>
            <a:ext cx="276545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89AE-E160-462A-BFA5-D34B877FE4FB}" type="datetime1">
              <a:rPr lang="en-US" smtClean="0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57083" y="6377940"/>
            <a:ext cx="276545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25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3451">
        <a:defRPr>
          <a:latin typeface="+mn-lt"/>
          <a:ea typeface="+mn-ea"/>
          <a:cs typeface="+mn-cs"/>
        </a:defRPr>
      </a:lvl2pPr>
      <a:lvl3pPr marL="546903">
        <a:defRPr>
          <a:latin typeface="+mn-lt"/>
          <a:ea typeface="+mn-ea"/>
          <a:cs typeface="+mn-cs"/>
        </a:defRPr>
      </a:lvl3pPr>
      <a:lvl4pPr marL="820354">
        <a:defRPr>
          <a:latin typeface="+mn-lt"/>
          <a:ea typeface="+mn-ea"/>
          <a:cs typeface="+mn-cs"/>
        </a:defRPr>
      </a:lvl4pPr>
      <a:lvl5pPr marL="1093805">
        <a:defRPr>
          <a:latin typeface="+mn-lt"/>
          <a:ea typeface="+mn-ea"/>
          <a:cs typeface="+mn-cs"/>
        </a:defRPr>
      </a:lvl5pPr>
      <a:lvl6pPr marL="1367257">
        <a:defRPr>
          <a:latin typeface="+mn-lt"/>
          <a:ea typeface="+mn-ea"/>
          <a:cs typeface="+mn-cs"/>
        </a:defRPr>
      </a:lvl6pPr>
      <a:lvl7pPr marL="1640708">
        <a:defRPr>
          <a:latin typeface="+mn-lt"/>
          <a:ea typeface="+mn-ea"/>
          <a:cs typeface="+mn-cs"/>
        </a:defRPr>
      </a:lvl7pPr>
      <a:lvl8pPr marL="1914159">
        <a:defRPr>
          <a:latin typeface="+mn-lt"/>
          <a:ea typeface="+mn-ea"/>
          <a:cs typeface="+mn-cs"/>
        </a:defRPr>
      </a:lvl8pPr>
      <a:lvl9pPr marL="21876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3451">
        <a:defRPr>
          <a:latin typeface="+mn-lt"/>
          <a:ea typeface="+mn-ea"/>
          <a:cs typeface="+mn-cs"/>
        </a:defRPr>
      </a:lvl2pPr>
      <a:lvl3pPr marL="546903">
        <a:defRPr>
          <a:latin typeface="+mn-lt"/>
          <a:ea typeface="+mn-ea"/>
          <a:cs typeface="+mn-cs"/>
        </a:defRPr>
      </a:lvl3pPr>
      <a:lvl4pPr marL="820354">
        <a:defRPr>
          <a:latin typeface="+mn-lt"/>
          <a:ea typeface="+mn-ea"/>
          <a:cs typeface="+mn-cs"/>
        </a:defRPr>
      </a:lvl4pPr>
      <a:lvl5pPr marL="1093805">
        <a:defRPr>
          <a:latin typeface="+mn-lt"/>
          <a:ea typeface="+mn-ea"/>
          <a:cs typeface="+mn-cs"/>
        </a:defRPr>
      </a:lvl5pPr>
      <a:lvl6pPr marL="1367257">
        <a:defRPr>
          <a:latin typeface="+mn-lt"/>
          <a:ea typeface="+mn-ea"/>
          <a:cs typeface="+mn-cs"/>
        </a:defRPr>
      </a:lvl6pPr>
      <a:lvl7pPr marL="1640708">
        <a:defRPr>
          <a:latin typeface="+mn-lt"/>
          <a:ea typeface="+mn-ea"/>
          <a:cs typeface="+mn-cs"/>
        </a:defRPr>
      </a:lvl7pPr>
      <a:lvl8pPr marL="1914159">
        <a:defRPr>
          <a:latin typeface="+mn-lt"/>
          <a:ea typeface="+mn-ea"/>
          <a:cs typeface="+mn-cs"/>
        </a:defRPr>
      </a:lvl8pPr>
      <a:lvl9pPr marL="21876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9D8CBB0B-DF15-4A80-8D89-7576A21F7BAF}"/>
              </a:ext>
            </a:extLst>
          </p:cNvPr>
          <p:cNvSpPr txBox="1">
            <a:spLocks/>
          </p:cNvSpPr>
          <p:nvPr/>
        </p:nvSpPr>
        <p:spPr>
          <a:xfrm>
            <a:off x="11076494" y="6127423"/>
            <a:ext cx="1102937" cy="6080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017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1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az-Latn-AZ" sz="24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68C22-A177-FF88-0DCE-735EB23E2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18" y="612423"/>
            <a:ext cx="4584608" cy="2031325"/>
          </a:xfrm>
        </p:spPr>
        <p:txBody>
          <a:bodyPr/>
          <a:lstStyle/>
          <a:p>
            <a:r>
              <a:rPr lang="ru-RU" sz="4400" b="1" dirty="0"/>
              <a:t>А</a:t>
            </a:r>
            <a:r>
              <a:rPr lang="ru-RU" sz="4000" b="1" dirty="0"/>
              <a:t>зербайджанские</a:t>
            </a:r>
            <a:br>
              <a:rPr lang="en-US" sz="4000" b="1" dirty="0"/>
            </a:br>
            <a:r>
              <a:rPr lang="ru-RU" sz="4400" b="1" dirty="0"/>
              <a:t>Ж</a:t>
            </a:r>
            <a:r>
              <a:rPr lang="ru-RU" sz="4000" b="1" dirty="0"/>
              <a:t>елезные </a:t>
            </a:r>
            <a:br>
              <a:rPr lang="en-US" sz="4000" b="1" dirty="0"/>
            </a:br>
            <a:r>
              <a:rPr lang="ru-RU" sz="4400" b="1" dirty="0"/>
              <a:t>Д</a:t>
            </a:r>
            <a:r>
              <a:rPr lang="ru-RU" sz="4000" b="1" dirty="0"/>
              <a:t>ороги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7680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E3AA2-E1CA-56B0-1CAF-FF3C22F27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652D4A4-2A74-8F47-9036-D31D7C54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83" y="286873"/>
            <a:ext cx="11542143" cy="492443"/>
          </a:xfrm>
        </p:spPr>
        <p:txBody>
          <a:bodyPr/>
          <a:lstStyle/>
          <a:p>
            <a:r>
              <a:rPr lang="ru-RU" dirty="0">
                <a:solidFill>
                  <a:srgbClr val="183D6E"/>
                </a:solidFill>
              </a:rPr>
              <a:t>Стратегические направления развития до 2030 года</a:t>
            </a:r>
            <a:endParaRPr lang="en-US" dirty="0">
              <a:solidFill>
                <a:srgbClr val="183D6E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0B2911-2DCD-3D07-9DFB-EF5B4A4FF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69" y="1145109"/>
            <a:ext cx="11251586" cy="3200876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февраля 2024 года были утверждены стратегические направления развития АЖД</a:t>
            </a:r>
            <a:r>
              <a:rPr lang="az-Latn-AZ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2030 года. Указанный документ состоит из 3 стратегических направлений, 9 стратегических программ, а также 36 стратегических инициатив, по 2-7 в каждой программе.</a:t>
            </a:r>
            <a:endParaRPr lang="az-Latn-AZ" sz="1600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направление </a:t>
            </a: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достижение финансовой устойчивости за счет повышения эффективности операций.</a:t>
            </a:r>
            <a:endParaRPr lang="az-Latn-AZ" sz="1600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lvl="1" indent="-284163" algn="l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Второе направление </a:t>
            </a: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постоянное увеличение объемов грузоперевозок путем фокусировки на рынке, повышения качества услуг и расширения коммерческого потенциала. </a:t>
            </a:r>
            <a:endParaRPr lang="az-Latn-AZ" sz="1600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lvl="2" indent="-284163" algn="l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 направление </a:t>
            </a: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фокусировка на критических факторах, обеспечивающих динамику. </a:t>
            </a:r>
            <a:endParaRPr lang="en-US" sz="1600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l"/>
            <a:endParaRPr lang="az-Latn-AZ" sz="1600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l"/>
            <a:r>
              <a:rPr lang="ru-RU" sz="1600" b="1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цели:</a:t>
            </a:r>
            <a:endParaRPr lang="az-Latn-AZ" sz="1600" b="1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l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Добиться активной эксплуатации международных транспортных коридоров "Восток-Запад" и "Север-Юг", проходящих через территорию Азербайджана;</a:t>
            </a:r>
          </a:p>
          <a:p>
            <a:pPr marL="285750" lvl="2" indent="-285750" algn="l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Внести значительный вклад в превращение нашей страны в международный транспортный узел;</a:t>
            </a:r>
          </a:p>
          <a:p>
            <a:pPr marL="285750" lvl="2" indent="-285750" algn="l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- к 2030 году увеличить ежегодный объем транзитных перевозок в 2-4 раза.</a:t>
            </a:r>
            <a:endParaRPr lang="az-Latn-AZ" sz="1600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329F5B-1B23-360F-20E7-9D8D389DCF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323" y="4468664"/>
            <a:ext cx="3520286" cy="2244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F5EEB3-B9AD-2E50-71B4-EDEF77459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83" y="4481670"/>
            <a:ext cx="3478045" cy="2245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CF49D4-F5BC-2520-130A-43C696A2E7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238" y="4467905"/>
            <a:ext cx="4016675" cy="22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0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66F19CB-C031-6C2F-D15C-38FCBEDF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Грузовые перевозки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17B473-4BB1-F1FA-0C6D-6E5FC4AE3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83" y="1140508"/>
            <a:ext cx="11362057" cy="2462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2024 году АЖД перевезла более 18,5 млн тонн </a:t>
            </a:r>
            <a:r>
              <a:rPr lang="ru-RU" sz="160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грузов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Объём транзитных грузов увеличился на 5,7%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сравнению с 2023 годом.</a:t>
            </a:r>
            <a:endParaRPr lang="az-Latn-AZ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2024 году из Китая в Азербайджан было отправлено 358 контейнерных блок-поездов, а общий объём грузов составил более 27 000 контейнеров.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ноябре 2024 года Азербайджан впервые отправил железнодорожный экспортный груз в Китай через Средний коридор, что открывает новые возможности для местного бизнеса.</a:t>
            </a:r>
            <a:endParaRPr lang="en-US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обеспечения бесперебойной и эффективной работы транспортных коридоров созданы совместные предприятия: трехстороннее («Middle </a:t>
            </a:r>
            <a:r>
              <a:rPr lang="ru-RU" sz="1600" dirty="0" err="1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Corridor</a:t>
            </a: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</a:t>
            </a: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LTD) между Азербайджаном, Казахстаном и Грузией и двустороннее</a:t>
            </a:r>
            <a:r>
              <a:rPr lang="az-Latn-AZ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Азербайджаном</a:t>
            </a:r>
            <a:r>
              <a:rPr lang="az-Latn-AZ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Грузией  («BTKI </a:t>
            </a:r>
            <a:r>
              <a:rPr lang="ru-RU" sz="1600" dirty="0" err="1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Railways</a:t>
            </a: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LLC).</a:t>
            </a:r>
            <a:endParaRPr lang="az-Latn-AZ" sz="1600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в Баку началась работа над созданием Международной ассоциации «Евразийский транспортный маршрут», охватывающей Китай, Таджикистан, Кыргызстан, Узбекистан, Туркменистан и Каспийское море. </a:t>
            </a:r>
            <a:endParaRPr lang="az-Latn-AZ" sz="1600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F9B90-C5C9-54BE-DB70-B445BA0DCC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6" y="4109506"/>
            <a:ext cx="3639673" cy="2587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461145-EEFF-D8BF-6E7E-76848E4202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567" y="4109506"/>
            <a:ext cx="3863612" cy="2583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5E30FC-BC77-D640-CC58-56476ACFD5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2897" y="4109505"/>
            <a:ext cx="3841029" cy="25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733E7-32D7-FB33-68E4-1B1B3FA28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25706A6-385A-3F47-9D2E-95B9EE73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Пассажирские перевозки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B6229D-983B-908F-BEE3-FA8E7CF62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83" y="1156537"/>
            <a:ext cx="11446459" cy="29546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2024 году АЖД перевезло около 8,5 миллионов пассажиров, превысив показатель предыдущего года, который составил более 7 миллионов.</a:t>
            </a:r>
            <a:endParaRPr lang="en-US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Современные и комфортные поезда 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0" i="0" dirty="0" err="1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Stadler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Flirt»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добавлены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маршрут Баку-</a:t>
            </a:r>
            <a:r>
              <a:rPr lang="ru-RU" sz="1600" b="0" i="0" dirty="0" err="1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Агстафа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-Баку.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Восстановлен</a:t>
            </a:r>
            <a:r>
              <a:rPr lang="ru-RU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пассажирские перевозки по маршруту Баку-</a:t>
            </a:r>
            <a:r>
              <a:rPr lang="ru-RU" sz="1600" b="0" i="0" dirty="0" err="1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Балакан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-Баку</a:t>
            </a:r>
            <a:r>
              <a:rPr lang="az-Latn-AZ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 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ADY Mobile</a:t>
            </a:r>
            <a:r>
              <a:rPr lang="az-Latn-AZ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активно используется пассажирами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Через мобильное приложение в сентябре 2024 года АЖД запустило программу лояльности, предоставив пассажирам более доступные и удобные условия для поездок.</a:t>
            </a:r>
            <a:endParaRPr lang="en-US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1 ноября 2024 года введена система динамического ценообразования на междугородних маршрутах, обеспечивающая гибкость при покупке билетов.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Пассажиры, купившие билет за 30-25 дней до поездки, могут воспользоваться скидкой 15%.</a:t>
            </a:r>
            <a:endParaRPr lang="en-US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20 июля 2024 года АЖД обновило правила доступа на платформы и посадки на поезда для повышения качества обслуживания и обеспечения безопасности.</a:t>
            </a:r>
            <a:endParaRPr lang="en-US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AAC463-68F7-83B0-91FA-4ED60257A8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18" y="4263592"/>
            <a:ext cx="3840162" cy="2444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23FCCE-EB5A-C4F7-7447-5F9B67B310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830" y="4263592"/>
            <a:ext cx="3677412" cy="2444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8EA95A-936A-F21C-E129-CBD0A0E835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772" y="4263592"/>
            <a:ext cx="3840163" cy="24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EBA60-FE60-A4B0-9511-733A6B5B9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B2E0DD3-F42C-73A8-5935-39EDE70D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Инфраструктура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22D488-F976-0576-9E03-AEDC4FD4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83" y="1150556"/>
            <a:ext cx="11435717" cy="27084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2024 году завершена модернизация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грузоперевозочной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инфраструктуры на грузинском участке железной дороги Баку-Тбилиси-Карс, увеличившая её пропускную способность с 1 до 5 млн тонн в год.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2024 году завершена реконструкция грузового терминала Астара на территории Азербайджана, обеспечено создание быстрого таможенного и пограничного контроля. Между ADY и Иранскими железными дорогами подписан «План стратегического сотрудничества» по строительству и эксплуатации терминала.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Строительство железнодорожной линии Горадиз–</a:t>
            </a:r>
            <a:r>
              <a:rPr lang="ru-RU" sz="1600" dirty="0" err="1"/>
              <a:t>Агбенд</a:t>
            </a:r>
            <a:r>
              <a:rPr lang="ru-RU" sz="1600" dirty="0"/>
              <a:t>, протяженностью 110,4 км по оси и 140,6 км с учетом боковых путей,</a:t>
            </a:r>
            <a:r>
              <a:rPr lang="az-Latn-AZ" sz="1600" dirty="0"/>
              <a:t> </a:t>
            </a:r>
            <a:r>
              <a:rPr lang="ru-RU" sz="1600" dirty="0" err="1"/>
              <a:t>которо</a:t>
            </a:r>
            <a:r>
              <a:rPr lang="az-Latn-AZ" sz="1600" dirty="0"/>
              <a:t>e</a:t>
            </a:r>
            <a:r>
              <a:rPr lang="ru-RU" sz="1600" dirty="0"/>
              <a:t> началось на основании указа Президента Азербайджана от 13 марта 2021 года</a:t>
            </a:r>
            <a:r>
              <a:rPr lang="az-Latn-AZ" sz="1600" dirty="0"/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январь 2025 года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строительные работы завершены на 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железнодорожной линии Барда–Агдам началось в 2021 году на основании распоряжения Президента Азербайджана от 24 ноября 2020 года. Длина линии составляет 47,1 км по оси и 57,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км с учетом боковых путей. По состоянию на январь 2025 года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строительные работы завершены на 94%.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428E34-E096-EECF-33A2-23062ED48B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30" y="4364027"/>
            <a:ext cx="3435287" cy="22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E20DBA-9EE9-B13E-5187-26BC4DB6F6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371" y="4349051"/>
            <a:ext cx="3806571" cy="2244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449F5-833E-114B-9E1A-6FBC064B14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348" y="4349051"/>
            <a:ext cx="3679092" cy="22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4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E4F82-8509-AB6C-80C6-C05E7D3EA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03AE3B0-0901-165F-9163-4E64A17C6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Цифровое развитие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068D2C-682A-91B7-8DC0-CE5C3C9E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790" y="1143355"/>
            <a:ext cx="11542143" cy="295465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DTC (Digital Trade </a:t>
            </a:r>
            <a:r>
              <a:rPr lang="ru-RU" sz="1600" b="1" i="0" dirty="0" err="1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Corridor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и АЖД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было подписано соглашение о двусторонней интеграции платформ и систем. Это сотрудничество позволит АЖД интегрироваться в международную логистическую платформу Global DTC, обеспечивая цифровой обмен данными о грузах и услуги 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i="0" dirty="0" err="1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Track&amp;Trace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режиме реального времени. Такая интеграция оптимизирует управление перевозками, упростит логистические процессы и усилит взаимодействие с международными клиентами.</a:t>
            </a:r>
            <a:endParaRPr lang="az-Latn-AZ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Внедрение платформы 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«ADY Smart»</a:t>
            </a:r>
            <a:r>
              <a:rPr lang="az-Latn-AZ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Предоставление грузоотправителям возможности отслеживать весь процесс перевозки в режиме реального времени, от регистрации груза до его транспортировки. </a:t>
            </a:r>
            <a:endParaRPr lang="en-US" sz="1600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процесса 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оформления нарядов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операций с грузами с нескольких часов до 20 минут благодаря цифровой системе нарядов, позволяющей подавать заявки и оформлять накладные в электронном виде без бумажной документации. </a:t>
            </a:r>
            <a:endParaRPr lang="en-US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онлайн-тарифного калькулятора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Обеспечение клиентов удобным инструментом для расчета стоимости перевозок, способствующим повышению прозрачности и эффективности процесса ценообразования. </a:t>
            </a:r>
            <a:endParaRPr lang="en-US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999A29-4DDF-CF37-FE55-B4593EB3C8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89" y="4334538"/>
            <a:ext cx="4024219" cy="2324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24D2AF-3308-3868-9C39-5BA2981E88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574" y="4334539"/>
            <a:ext cx="3740231" cy="2324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6F3022-2CA6-4804-6411-78E7323E6A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158" y="4347854"/>
            <a:ext cx="3466775" cy="23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8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B7AA9-C404-BF21-0C14-03AC18D1F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9E81FE3-AF77-DE83-C3D8-F61DCB59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Корпоративное развитие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8BB940D-F232-E2FB-B134-B5DD06F7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83" y="1317718"/>
            <a:ext cx="11323748" cy="2462213"/>
          </a:xfrm>
        </p:spPr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0" i="0" dirty="0" err="1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ноябр</a:t>
            </a:r>
            <a:r>
              <a:rPr lang="az-Latn-AZ" sz="1600" dirty="0">
                <a:solidFill>
                  <a:srgbClr val="183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 года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Баку между АЖД и швейцарской </a:t>
            </a:r>
            <a:r>
              <a:rPr lang="ru-RU" sz="1600" b="0" i="0" dirty="0" err="1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компан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«</a:t>
            </a:r>
            <a:r>
              <a:rPr lang="ru-RU" sz="1600" b="1" i="0" dirty="0" err="1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Stadler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Rail Group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было подписано соглашение о создании </a:t>
            </a:r>
            <a:r>
              <a:rPr lang="ru-RU" sz="160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Учебно-развивающего центра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Latn-AZ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0" i="0" dirty="0" err="1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октябр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мероприятии на тему 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«Устойчивый транспорт для будущего»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был представлен отчет о достижениях АЖД в области охраны 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окружающей среды, социальной ответственности и корпоративного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управления.</a:t>
            </a:r>
            <a:r>
              <a:rPr lang="az-Latn-AZ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Отчет предоставляет информацию о мерах, направленных на охрану окружающей среды, сокращение углеродных выбросов и повышение энергетической эффективности. </a:t>
            </a:r>
            <a:endParaRPr lang="az-Latn-AZ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ноябре 2024 года АДЖ получили международный сертификат </a:t>
            </a:r>
            <a:r>
              <a:rPr lang="ru-RU" sz="1600" b="1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 9001:2015</a:t>
            </a:r>
            <a:r>
              <a:rPr lang="ru-RU" sz="1600" b="0" i="0" dirty="0">
                <a:solidFill>
                  <a:srgbClr val="183D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подтверждающий соответствие их системы управления качеством международным стандартам.</a:t>
            </a:r>
            <a:endParaRPr lang="en-US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83D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183D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FB76A2-D484-B58C-136B-C6530CAF1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246" y="4311526"/>
            <a:ext cx="3805714" cy="2362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353976-FF43-48D1-8516-7932F5C7B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8120" y="4311526"/>
            <a:ext cx="3979889" cy="2380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37561C-476C-9B9E-409B-8802810379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2" y="4311525"/>
            <a:ext cx="3522600" cy="24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0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CBAE9-AA6D-A4A1-EE86-08D5A8E25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508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3477</TotalTime>
  <Words>834</Words>
  <Application>Microsoft Office PowerPoint</Application>
  <PresentationFormat>Произвольный</PresentationFormat>
  <Paragraphs>43</Paragraphs>
  <Slides>8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Segoe UI</vt:lpstr>
      <vt:lpstr>Wingdings</vt:lpstr>
      <vt:lpstr>Office Theme</vt:lpstr>
      <vt:lpstr>think-cell Slide</vt:lpstr>
      <vt:lpstr>Азербайджанские Железные  Дороги</vt:lpstr>
      <vt:lpstr>Стратегические направления развития до 2030 года</vt:lpstr>
      <vt:lpstr>Грузовые перевозки</vt:lpstr>
      <vt:lpstr>Пассажирские перевозки</vt:lpstr>
      <vt:lpstr>Инфраструктура</vt:lpstr>
      <vt:lpstr>Цифровое развитие</vt:lpstr>
      <vt:lpstr>Корпоративное развитие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Sevinc Mehdiyeva</dc:creator>
  <cp:lastModifiedBy>Bakyt Orozbaev</cp:lastModifiedBy>
  <cp:revision>49</cp:revision>
  <dcterms:created xsi:type="dcterms:W3CDTF">2021-07-02T06:49:10Z</dcterms:created>
  <dcterms:modified xsi:type="dcterms:W3CDTF">2025-02-10T08:47:07Z</dcterms:modified>
</cp:coreProperties>
</file>