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5" r:id="rId2"/>
    <p:sldId id="368" r:id="rId3"/>
    <p:sldId id="353" r:id="rId4"/>
    <p:sldId id="347" r:id="rId5"/>
    <p:sldId id="362" r:id="rId6"/>
    <p:sldId id="363" r:id="rId7"/>
    <p:sldId id="364" r:id="rId8"/>
    <p:sldId id="343" r:id="rId9"/>
    <p:sldId id="344" r:id="rId10"/>
    <p:sldId id="345" r:id="rId11"/>
    <p:sldId id="357" r:id="rId12"/>
    <p:sldId id="360" r:id="rId13"/>
    <p:sldId id="361" r:id="rId14"/>
  </p:sldIdLst>
  <p:sldSz cx="12192000" cy="6858000"/>
  <p:notesSz cx="6797675" cy="9928225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лов Сергей Анатольевич" initials="ПС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8FD5"/>
    <a:srgbClr val="FC8637"/>
    <a:srgbClr val="ED7D31"/>
    <a:srgbClr val="0060A8"/>
    <a:srgbClr val="0287CC"/>
    <a:srgbClr val="0082C8"/>
    <a:srgbClr val="87BF61"/>
    <a:srgbClr val="2A68A6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6374" autoAdjust="0"/>
  </p:normalViewPr>
  <p:slideViewPr>
    <p:cSldViewPr snapToGrid="0" showGuides="1">
      <p:cViewPr varScale="1">
        <p:scale>
          <a:sx n="113" d="100"/>
          <a:sy n="113" d="100"/>
        </p:scale>
        <p:origin x="672" y="11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56E61-7133-4AA0-9508-4EC01F9F1DB3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FD04E-3477-4CD8-A337-1AC55889B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71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FD04E-3477-4CD8-A337-1AC55889B3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2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00305-4997-40F5-83D3-91FE8EC9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776023-3D77-4A74-AA5E-92F8F0C8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1A214-66A9-4266-AD4A-949B7171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E68D4-2604-4EFA-9846-F65B469E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162C0-7908-442B-BAE1-32C00D21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015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3B483-95F4-4B0B-B6D2-907AEB51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005BC7-07F2-43E5-92E1-141BBEE47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0D67EA-4A82-470A-B048-29EDF192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0EFC5-8B58-4483-8B6E-B7251181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378BF1-F3B7-4787-BCD3-6EC2654F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007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270F80-B44A-429C-AB53-684BED847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4D8B59-5E7E-4DF1-975E-48AC3A700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9593C-BFE4-4009-8A2D-B99E9438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60528-23D8-43CA-8D81-74FF9C51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E43C2-FCAC-434E-9AAC-600AAA5F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16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A4A0E-BCB1-49E4-BECD-0A9EE7AA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14981F-844E-494B-AB78-FE139B916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8F4359-4178-4FEA-AB14-301343DE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9787F-D005-4850-8D3D-256D2700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A68DF-9C78-4445-BA2F-942083DE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112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65243-243A-40C3-A827-ED7D2457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BFB4A-84A3-4616-88A8-A12824AA2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DFED5-7A47-487C-A57A-CBBA3C8D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3D7E6-6389-4212-AD3D-47E0042C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9DC82A-F3A1-41D2-90FD-5DFEE09E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41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4C224-C38E-4349-A420-009EF6A4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54010-C1C2-4ED0-98ED-EC0B8FB21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C83687-09C9-4709-86C4-2F1D02085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A21D67-89F6-486C-A352-16A7EE8D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5480A0-C9AD-4096-8A7F-E062AF7D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DCC464-FA95-4AEC-9271-36A9703C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490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694DA-F55D-4AEF-B0A5-CCC3F1B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F4B9CB-E499-443B-B737-E255EE71A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1BF855-E464-478E-9E15-315FA76E8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58B43-CD08-457F-992B-2CFA2CD8C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FC0B64-6065-480B-B6E3-BAB6C5150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12B0AE-5A35-4E7F-9081-3C2F9CD4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8068E2-7B7F-47AC-BBF4-C6DC19F2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745FA0-DF26-4B87-B8BD-42B9583C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627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F6746-2EA7-4858-9092-24FB0DEF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6965E3-33DD-436A-B454-8F7E1790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F5DD46-D56A-4902-B66E-807C27EC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36D02C-F23B-4BAB-8535-199A57B2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893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49D4D2-67A5-403D-834B-A20B97DB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11ED1C-5BA5-452C-AA1A-932866D5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B91578-9DAB-40A4-959C-E6114075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283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4E8BA-04B9-41C2-81E3-C1320D01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09416-FDA1-489F-9120-755035932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723E25-F9C2-4AF7-945A-8B29330DC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77E18C-1453-49EF-BD88-7AF37C57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0A4E1-5F00-4F2C-B248-FCBC67C9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2EBC7-734B-432D-B6D9-FEA5E957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130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1A00A-7477-4FDA-9A2F-44948414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D4DE-5191-4C40-89D5-232812A35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5C1ECD-F190-426F-AE98-75384F7B2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8CC39A-6E67-4903-B67E-48063E14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ACF96-FE42-40C7-981C-C1BEAE80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528F6-2A34-4B11-AC99-C93525B3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743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050B5-36EC-4C13-8D04-191A6842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1ABE5-0A53-4DF0-9D16-1DAB59CDD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2DF92-590E-4E65-82E2-CBC853392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F1165-53B8-45B6-8C5D-C3271D74BECF}" type="datetimeFigureOut">
              <a:rPr lang="x-none" smtClean="0"/>
              <a:t>11.02.2025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38818-99E9-48E7-B0F7-AB295E885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09B280-7D8F-43D2-988F-56CF1CE0C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B20A9-3240-4495-8686-547E3739F6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255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C54931-7CAA-D9BC-BE4B-CEB6F867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4"/>
            <a:ext cx="12192000" cy="6858000"/>
          </a:xfrm>
          <a:prstGeom prst="rect">
            <a:avLst/>
          </a:prstGeom>
        </p:spPr>
      </p:pic>
      <p:sp>
        <p:nvSpPr>
          <p:cNvPr id="3498" name="Заголовок 1">
            <a:extLst>
              <a:ext uri="{FF2B5EF4-FFF2-40B4-BE49-F238E27FC236}">
                <a16:creationId xmlns:a16="http://schemas.microsoft.com/office/drawing/2014/main" id="{B54AD30F-80A7-4773-83A6-90FF0A4C023F}"/>
              </a:ext>
            </a:extLst>
          </p:cNvPr>
          <p:cNvSpPr txBox="1">
            <a:spLocks/>
          </p:cNvSpPr>
          <p:nvPr/>
        </p:nvSpPr>
        <p:spPr>
          <a:xfrm>
            <a:off x="3767666" y="1540769"/>
            <a:ext cx="8424333" cy="1727564"/>
          </a:xfrm>
          <a:prstGeom prst="rect">
            <a:avLst/>
          </a:prstGeom>
          <a:noFill/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C00000"/>
                </a:solidFill>
                <a:latin typeface="Arial" charset="0"/>
                <a:cs typeface="Arial" charset="0"/>
              </a:rPr>
              <a:t>СТРАТЕГИЯ РАЗВИТИЯ</a:t>
            </a:r>
          </a:p>
          <a:p>
            <a:pPr algn="ctr"/>
            <a:r>
              <a:rPr lang="ru-RU" sz="2500" b="1" dirty="0">
                <a:solidFill>
                  <a:srgbClr val="C00000"/>
                </a:solidFill>
                <a:latin typeface="Arial" charset="0"/>
                <a:cs typeface="Arial" charset="0"/>
              </a:rPr>
              <a:t>БЕЛОРУССКОЙ ЖЕЛЕЗНОЙ ДОРОГИ </a:t>
            </a:r>
          </a:p>
          <a:p>
            <a:pPr algn="ctr"/>
            <a:r>
              <a:rPr lang="ru-RU" sz="2500" b="1" dirty="0">
                <a:solidFill>
                  <a:srgbClr val="C00000"/>
                </a:solidFill>
                <a:latin typeface="Arial" charset="0"/>
                <a:cs typeface="Arial" charset="0"/>
              </a:rPr>
              <a:t>ДО 2040 ГОДА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A8E1BD-6DC4-40B3-8083-7276DF924ABA}"/>
              </a:ext>
            </a:extLst>
          </p:cNvPr>
          <p:cNvSpPr txBox="1"/>
          <p:nvPr/>
        </p:nvSpPr>
        <p:spPr>
          <a:xfrm>
            <a:off x="3879542" y="4216878"/>
            <a:ext cx="8312457" cy="15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 НАЧАЛЬНИКА</a:t>
            </a:r>
          </a:p>
          <a:p>
            <a:pPr algn="ctr">
              <a:lnSpc>
                <a:spcPts val="288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 ТЕХНИЧЕСКОЙ ПОЛИТИКИ И ИНВЕСТИЦИЙ</a:t>
            </a:r>
          </a:p>
          <a:p>
            <a:pPr algn="ctr">
              <a:lnSpc>
                <a:spcPts val="288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БЕЛОРУССКОЙ ЖЕЛЕЗНОЙ ДОРОГИ</a:t>
            </a:r>
          </a:p>
          <a:p>
            <a:pPr algn="ctr">
              <a:lnSpc>
                <a:spcPts val="288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КОЦУРА ВЛАДИСЛАВА СВЯТОСЛАВОВИЧА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5" y="1431866"/>
            <a:ext cx="3306857" cy="46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694374-42CC-B945-81B6-F1F3F46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9"/>
          <a:stretch/>
        </p:blipFill>
        <p:spPr>
          <a:xfrm>
            <a:off x="6903041" y="1185261"/>
            <a:ext cx="5287687" cy="510964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9FEE56-6A85-2CCA-EAF2-5A30716C723B}"/>
              </a:ext>
            </a:extLst>
          </p:cNvPr>
          <p:cNvSpPr/>
          <p:nvPr/>
        </p:nvSpPr>
        <p:spPr>
          <a:xfrm>
            <a:off x="6845890" y="1175585"/>
            <a:ext cx="6384196" cy="5124098"/>
          </a:xfrm>
          <a:prstGeom prst="rect">
            <a:avLst/>
          </a:prstGeom>
          <a:gradFill flip="none" rotWithShape="1">
            <a:gsLst>
              <a:gs pos="55824">
                <a:srgbClr val="F0F2FB">
                  <a:alpha val="44000"/>
                </a:srgbClr>
              </a:gs>
              <a:gs pos="12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0" y="101600"/>
            <a:ext cx="12192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РАЗВИТИЯ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31270B67-0844-7A78-E87B-053FAC7581E9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248896" y="1188841"/>
            <a:ext cx="4930435" cy="4934492"/>
            <a:chOff x="7500019" y="982223"/>
            <a:chExt cx="4666654" cy="486585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7500019" y="1069957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8323702" y="982223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9118185" y="1279383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8281135" y="1585013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9817180" y="1525835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10484150" y="1031688"/>
              <a:ext cx="347334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7547056" y="1940817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7557966" y="2840889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8450180" y="2781783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9251353" y="2955626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8357076" y="3355281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0016501" y="3193240"/>
              <a:ext cx="347478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Скругленный прямоугольник 70"/>
            <p:cNvSpPr/>
            <p:nvPr/>
          </p:nvSpPr>
          <p:spPr>
            <a:xfrm>
              <a:off x="10851336" y="3111939"/>
              <a:ext cx="131260" cy="150645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Скругленный прямоугольник 71"/>
            <p:cNvSpPr/>
            <p:nvPr/>
          </p:nvSpPr>
          <p:spPr>
            <a:xfrm>
              <a:off x="7701707" y="3725875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8225971" y="4437810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9118185" y="4378704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9919358" y="4552547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Скругленный прямоугольник 75"/>
            <p:cNvSpPr/>
            <p:nvPr/>
          </p:nvSpPr>
          <p:spPr>
            <a:xfrm>
              <a:off x="9025081" y="4952202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10684506" y="4790161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11381314" y="4568981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>
              <a:off x="8444220" y="5478110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7547056" y="5039077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9787342" y="3863524"/>
              <a:ext cx="329247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9448478" y="2211868"/>
              <a:ext cx="338864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Скругленный прямоугольник 82"/>
            <p:cNvSpPr/>
            <p:nvPr/>
          </p:nvSpPr>
          <p:spPr>
            <a:xfrm>
              <a:off x="10944740" y="2203438"/>
              <a:ext cx="310693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10657746" y="3592473"/>
              <a:ext cx="156074" cy="196963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Скругленный прямоугольник 84"/>
            <p:cNvSpPr/>
            <p:nvPr/>
          </p:nvSpPr>
          <p:spPr>
            <a:xfrm>
              <a:off x="11115668" y="3443865"/>
              <a:ext cx="173739" cy="196963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Скругленный прямоугольник 85"/>
            <p:cNvSpPr/>
            <p:nvPr/>
          </p:nvSpPr>
          <p:spPr>
            <a:xfrm>
              <a:off x="10501966" y="2621898"/>
              <a:ext cx="173739" cy="196963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Скругленный прямоугольник 86"/>
            <p:cNvSpPr/>
            <p:nvPr/>
          </p:nvSpPr>
          <p:spPr>
            <a:xfrm>
              <a:off x="9655915" y="5577023"/>
              <a:ext cx="462862" cy="271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Скругленный прямоугольник 87"/>
            <p:cNvSpPr/>
            <p:nvPr/>
          </p:nvSpPr>
          <p:spPr>
            <a:xfrm>
              <a:off x="11087993" y="5528656"/>
              <a:ext cx="462862" cy="31941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>
              <a:off x="11588793" y="1238326"/>
              <a:ext cx="462862" cy="31941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Скругленный прямоугольник 89"/>
            <p:cNvSpPr/>
            <p:nvPr/>
          </p:nvSpPr>
          <p:spPr>
            <a:xfrm>
              <a:off x="11703811" y="3718443"/>
              <a:ext cx="462862" cy="31941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Скругленный прямоугольник 90"/>
            <p:cNvSpPr/>
            <p:nvPr/>
          </p:nvSpPr>
          <p:spPr>
            <a:xfrm>
              <a:off x="11679403" y="2708808"/>
              <a:ext cx="462862" cy="31941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Скругленный прямоугольник 92"/>
            <p:cNvSpPr/>
            <p:nvPr/>
          </p:nvSpPr>
          <p:spPr>
            <a:xfrm>
              <a:off x="10959594" y="3996926"/>
              <a:ext cx="156074" cy="196963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Скругленный прямоугольник 93"/>
            <p:cNvSpPr/>
            <p:nvPr/>
          </p:nvSpPr>
          <p:spPr>
            <a:xfrm>
              <a:off x="10888518" y="1535789"/>
              <a:ext cx="462862" cy="31941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5628" y="777213"/>
            <a:ext cx="8324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направлений развития сформированы в 5 ключевых блоках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190948" y="5438336"/>
            <a:ext cx="4226885" cy="753965"/>
            <a:chOff x="3711465" y="5275362"/>
            <a:chExt cx="4226885" cy="75396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711465" y="5275362"/>
              <a:ext cx="4226885" cy="75396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565451" y="5459830"/>
              <a:ext cx="3221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Снижение экологической нагрузки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165B61EA-1774-003A-FF94-A92769FD1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39" y="5333132"/>
              <a:ext cx="557299" cy="527207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3199897" y="4397060"/>
            <a:ext cx="5927164" cy="875701"/>
            <a:chOff x="2565084" y="4122969"/>
            <a:chExt cx="5927164" cy="875701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565084" y="4122969"/>
              <a:ext cx="5924986" cy="87570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425242" y="4162811"/>
              <a:ext cx="50670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Повышение уровня сотрудничества с международными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 научными организациями, структурные преобразования, совершенствование кадровой политики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86EEB03-F40B-3B41-9635-31BE9375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83" y="4176483"/>
              <a:ext cx="758158" cy="679728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2308922" y="3406061"/>
            <a:ext cx="4703241" cy="790916"/>
            <a:chOff x="1481886" y="3207151"/>
            <a:chExt cx="4703241" cy="79091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481886" y="3207151"/>
              <a:ext cx="4703241" cy="7909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363818" y="3332054"/>
              <a:ext cx="2812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Цифровизация, реинжиниринг,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интеллектуальные сервисы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9632925-3BD9-DBFA-E26A-4A9FF90CC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625" y="3360626"/>
              <a:ext cx="547437" cy="483966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70222" y="1393760"/>
            <a:ext cx="5532983" cy="846377"/>
            <a:chOff x="164634" y="1191396"/>
            <a:chExt cx="5532983" cy="846377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64634" y="1191396"/>
              <a:ext cx="5126458" cy="84637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05008" y="1236210"/>
              <a:ext cx="46926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Экономическая эффективность, безопасность,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совершенствование тарифной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политики, конкурентоспособность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6D750827-5288-9CD7-56E6-A1157D85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30" y="1254742"/>
              <a:ext cx="546390" cy="589754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276090" y="2409688"/>
            <a:ext cx="5516291" cy="803084"/>
            <a:chOff x="960369" y="2362088"/>
            <a:chExt cx="5516291" cy="80308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60369" y="2362088"/>
              <a:ext cx="5114270" cy="80308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784051" y="2481951"/>
              <a:ext cx="46926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Инвестиции в обновление подвижного состава,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модернизацию и развитие инфраструктуры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45A0D2F-C2A8-5DBA-2C88-53752C82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561" y="2422689"/>
              <a:ext cx="727894" cy="66070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F5B7CAC-0998-D854-755D-3DAB3AA8EDF7}"/>
              </a:ext>
            </a:extLst>
          </p:cNvPr>
          <p:cNvGrpSpPr/>
          <p:nvPr/>
        </p:nvGrpSpPr>
        <p:grpSpPr>
          <a:xfrm>
            <a:off x="293368" y="4041471"/>
            <a:ext cx="2282773" cy="1910793"/>
            <a:chOff x="1194730" y="1734912"/>
            <a:chExt cx="2758111" cy="2308674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8326E25F-18E8-7DF6-837E-FE164F1D7221}"/>
                </a:ext>
              </a:extLst>
            </p:cNvPr>
            <p:cNvSpPr/>
            <p:nvPr/>
          </p:nvSpPr>
          <p:spPr>
            <a:xfrm>
              <a:off x="1419450" y="1734912"/>
              <a:ext cx="2308674" cy="2308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0325F4D-E1DF-94B4-F17D-B916B0F3E2F4}"/>
                </a:ext>
              </a:extLst>
            </p:cNvPr>
            <p:cNvSpPr txBox="1"/>
            <p:nvPr/>
          </p:nvSpPr>
          <p:spPr>
            <a:xfrm>
              <a:off x="1194730" y="2233942"/>
              <a:ext cx="2758111" cy="82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НАПРАВЛЕНИЯ</a:t>
              </a:r>
            </a:p>
            <a:p>
              <a:pPr algn="ctr">
                <a:lnSpc>
                  <a:spcPct val="120000"/>
                </a:lnSpc>
              </a:pPr>
              <a:r>
                <a:rPr lang="ru-RU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endParaRPr lang="ru-RU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47542" y="5038913"/>
            <a:ext cx="1005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5449F4-87F0-463C-93EF-A430E3775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" y="6479"/>
            <a:ext cx="12192000" cy="6282895"/>
          </a:xfrm>
          <a:prstGeom prst="rect">
            <a:avLst/>
          </a:prstGeom>
        </p:spPr>
      </p:pic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A7E5E49-0D1C-4C1B-BE8D-61C330EC77E9}"/>
              </a:ext>
            </a:extLst>
          </p:cNvPr>
          <p:cNvGrpSpPr/>
          <p:nvPr/>
        </p:nvGrpSpPr>
        <p:grpSpPr>
          <a:xfrm>
            <a:off x="158413" y="3607614"/>
            <a:ext cx="2631208" cy="2138117"/>
            <a:chOff x="1210915" y="1734912"/>
            <a:chExt cx="2758111" cy="2308674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1315C720-D898-4C07-AFE1-226B493035A4}"/>
                </a:ext>
              </a:extLst>
            </p:cNvPr>
            <p:cNvSpPr/>
            <p:nvPr/>
          </p:nvSpPr>
          <p:spPr>
            <a:xfrm>
              <a:off x="1419450" y="1734912"/>
              <a:ext cx="2308674" cy="2308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B5FC721-12B3-4E16-BC09-DBA491770D0B}"/>
                </a:ext>
              </a:extLst>
            </p:cNvPr>
            <p:cNvSpPr txBox="1"/>
            <p:nvPr/>
          </p:nvSpPr>
          <p:spPr>
            <a:xfrm>
              <a:off x="1210915" y="2798193"/>
              <a:ext cx="2758111" cy="1027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ПРИОРИТЕТНЫХ</a:t>
              </a:r>
            </a:p>
            <a:p>
              <a:pPr algn="ctr">
                <a:lnSpc>
                  <a:spcPct val="120000"/>
                </a:lnSpc>
              </a:pPr>
              <a:r>
                <a:rPr lang="ru-RU" sz="16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НАПРАВЛЕНИЙ</a:t>
              </a:r>
            </a:p>
            <a:p>
              <a:pPr algn="ctr">
                <a:lnSpc>
                  <a:spcPct val="120000"/>
                </a:lnSpc>
              </a:pPr>
              <a:r>
                <a:rPr lang="ru-RU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endParaRPr lang="ru-RU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674F19B-26E1-4575-9ED9-83BDAE6C312A}"/>
              </a:ext>
            </a:extLst>
          </p:cNvPr>
          <p:cNvSpPr txBox="1"/>
          <p:nvPr/>
        </p:nvSpPr>
        <p:spPr>
          <a:xfrm>
            <a:off x="1134268" y="3675976"/>
            <a:ext cx="115886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ru-RU" sz="65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9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51DC20-4A95-D7F5-D06A-EA7BAB9994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КАДРОВАЯ И СОЦИАЛЬНАЯ ПОЛИТИКА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9069CC-F56A-DC01-2AAA-08B988BC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5"/>
          <a:stretch/>
        </p:blipFill>
        <p:spPr>
          <a:xfrm>
            <a:off x="6871125" y="1599901"/>
            <a:ext cx="5320874" cy="464523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442F84-8A40-39F0-0031-B16AF661932D}"/>
              </a:ext>
            </a:extLst>
          </p:cNvPr>
          <p:cNvSpPr/>
          <p:nvPr/>
        </p:nvSpPr>
        <p:spPr>
          <a:xfrm>
            <a:off x="6604000" y="1164334"/>
            <a:ext cx="4056742" cy="5279242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DD0DB-5560-71BA-8769-8CD84E100446}"/>
              </a:ext>
            </a:extLst>
          </p:cNvPr>
          <p:cNvSpPr txBox="1"/>
          <p:nvPr/>
        </p:nvSpPr>
        <p:spPr>
          <a:xfrm>
            <a:off x="971762" y="4419443"/>
            <a:ext cx="6578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социальных гарантий и преимуществ.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E48BB-3775-9E26-E286-6BFB9A07FFD8}"/>
              </a:ext>
            </a:extLst>
          </p:cNvPr>
          <p:cNvSpPr txBox="1"/>
          <p:nvPr/>
        </p:nvSpPr>
        <p:spPr>
          <a:xfrm>
            <a:off x="529770" y="636203"/>
            <a:ext cx="10591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ОСНОВНАЯ ЦЕЛЬ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создание условий для эффективного использования кадрового потенциала и обеспечении отрасли специалистами, соответствующими текущим и будущим требованиям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Шеврон 1">
            <a:extLst>
              <a:ext uri="{FF2B5EF4-FFF2-40B4-BE49-F238E27FC236}">
                <a16:creationId xmlns:a16="http://schemas.microsoft.com/office/drawing/2014/main" id="{C965E8DF-4E4E-0C48-FF83-530ECE973024}"/>
              </a:ext>
            </a:extLst>
          </p:cNvPr>
          <p:cNvSpPr/>
          <p:nvPr/>
        </p:nvSpPr>
        <p:spPr>
          <a:xfrm>
            <a:off x="581704" y="2045795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Шеврон 18">
            <a:extLst>
              <a:ext uri="{FF2B5EF4-FFF2-40B4-BE49-F238E27FC236}">
                <a16:creationId xmlns:a16="http://schemas.microsoft.com/office/drawing/2014/main" id="{43A7E807-500C-8A70-5815-CE9D92119351}"/>
              </a:ext>
            </a:extLst>
          </p:cNvPr>
          <p:cNvSpPr/>
          <p:nvPr/>
        </p:nvSpPr>
        <p:spPr>
          <a:xfrm>
            <a:off x="581704" y="2613164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Шеврон 21">
            <a:extLst>
              <a:ext uri="{FF2B5EF4-FFF2-40B4-BE49-F238E27FC236}">
                <a16:creationId xmlns:a16="http://schemas.microsoft.com/office/drawing/2014/main" id="{2B373E4B-D8E7-6242-A345-2B21EEF97E0B}"/>
              </a:ext>
            </a:extLst>
          </p:cNvPr>
          <p:cNvSpPr/>
          <p:nvPr/>
        </p:nvSpPr>
        <p:spPr>
          <a:xfrm>
            <a:off x="581704" y="3082421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9FED06-5615-628E-3164-7B35A7C1237D}"/>
              </a:ext>
            </a:extLst>
          </p:cNvPr>
          <p:cNvSpPr txBox="1"/>
          <p:nvPr/>
        </p:nvSpPr>
        <p:spPr>
          <a:xfrm>
            <a:off x="971763" y="1945404"/>
            <a:ext cx="6096000" cy="62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гарантированное обеспечение текущих потребностей, воспроизводство кадров;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7AB1B-2EFA-D834-2610-5CF6922CFFD0}"/>
              </a:ext>
            </a:extLst>
          </p:cNvPr>
          <p:cNvSpPr txBox="1"/>
          <p:nvPr/>
        </p:nvSpPr>
        <p:spPr>
          <a:xfrm>
            <a:off x="529770" y="1428147"/>
            <a:ext cx="89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задачи кадровой и социальной политики: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0C0119-8177-F530-B1A7-59AE2193ED5C}"/>
              </a:ext>
            </a:extLst>
          </p:cNvPr>
          <p:cNvSpPr txBox="1"/>
          <p:nvPr/>
        </p:nvSpPr>
        <p:spPr>
          <a:xfrm>
            <a:off x="971763" y="2592630"/>
            <a:ext cx="6096000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эффективное управление персоналом;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D37F3-28B1-0CD4-4F43-EE10518F666A}"/>
              </a:ext>
            </a:extLst>
          </p:cNvPr>
          <p:cNvSpPr txBox="1"/>
          <p:nvPr/>
        </p:nvSpPr>
        <p:spPr>
          <a:xfrm>
            <a:off x="971763" y="29711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производительности труда через рациональное использование трудовых ресурсов;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FE296-FDE8-1C8B-C7D3-E49675199989}"/>
              </a:ext>
            </a:extLst>
          </p:cNvPr>
          <p:cNvSpPr txBox="1"/>
          <p:nvPr/>
        </p:nvSpPr>
        <p:spPr>
          <a:xfrm>
            <a:off x="971763" y="36350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благоприятных условий для работы </a:t>
            </a:r>
          </a:p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развития кадрового состава;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Шеврон 21">
            <a:extLst>
              <a:ext uri="{FF2B5EF4-FFF2-40B4-BE49-F238E27FC236}">
                <a16:creationId xmlns:a16="http://schemas.microsoft.com/office/drawing/2014/main" id="{66A2F528-B891-B93B-7CFE-E5D215E6D8FB}"/>
              </a:ext>
            </a:extLst>
          </p:cNvPr>
          <p:cNvSpPr/>
          <p:nvPr/>
        </p:nvSpPr>
        <p:spPr>
          <a:xfrm>
            <a:off x="581704" y="3751136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Шеврон 21">
            <a:extLst>
              <a:ext uri="{FF2B5EF4-FFF2-40B4-BE49-F238E27FC236}">
                <a16:creationId xmlns:a16="http://schemas.microsoft.com/office/drawing/2014/main" id="{1DA7A712-D821-8D49-6CF6-725B3905E1D6}"/>
              </a:ext>
            </a:extLst>
          </p:cNvPr>
          <p:cNvSpPr/>
          <p:nvPr/>
        </p:nvSpPr>
        <p:spPr>
          <a:xfrm>
            <a:off x="581704" y="4449413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id="{4FAD4E05-E929-A2A2-93ED-C499DECE8414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5470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41B3613-388C-BD50-68A0-611F272C55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 РЕАЛИЗАЦИИ СТРАТЕГИИ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DE489-056C-E70B-2312-F3B9423095DF}"/>
              </a:ext>
            </a:extLst>
          </p:cNvPr>
          <p:cNvSpPr txBox="1"/>
          <p:nvPr/>
        </p:nvSpPr>
        <p:spPr>
          <a:xfrm>
            <a:off x="886788" y="1158981"/>
            <a:ext cx="10972800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устойчивого развития Белорусской железной дороги;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B8EBD-95B3-71FC-A6C2-7CD97FB5A9FB}"/>
              </a:ext>
            </a:extLst>
          </p:cNvPr>
          <p:cNvSpPr txBox="1"/>
          <p:nvPr/>
        </p:nvSpPr>
        <p:spPr>
          <a:xfrm>
            <a:off x="439115" y="678091"/>
            <a:ext cx="8966200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ожидаемым результатам реализации СТРАТЕГИИ относятся:</a:t>
            </a:r>
            <a:endParaRPr lang="ru-RU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0CB3A1-6D3E-1575-D4F2-DDB6AD8475DA}"/>
              </a:ext>
            </a:extLst>
          </p:cNvPr>
          <p:cNvSpPr txBox="1"/>
          <p:nvPr/>
        </p:nvSpPr>
        <p:spPr>
          <a:xfrm>
            <a:off x="886789" y="1598273"/>
            <a:ext cx="6965950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рост грузооборота;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65414-83C9-8FA2-DD03-E8166BB55EEA}"/>
              </a:ext>
            </a:extLst>
          </p:cNvPr>
          <p:cNvSpPr txBox="1"/>
          <p:nvPr/>
        </p:nvSpPr>
        <p:spPr>
          <a:xfrm>
            <a:off x="886789" y="2004598"/>
            <a:ext cx="6965950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рост пассажирооборота;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59AB4-C554-37F1-5D41-83BF4BA4923E}"/>
              </a:ext>
            </a:extLst>
          </p:cNvPr>
          <p:cNvSpPr txBox="1"/>
          <p:nvPr/>
        </p:nvSpPr>
        <p:spPr>
          <a:xfrm>
            <a:off x="886789" y="2397798"/>
            <a:ext cx="8582025" cy="62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доли электрифицированных железнодорожных путей от всей протяженности железнодорожных путей до 32%;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42D2F-809C-F82B-2774-D046F0B66A6C}"/>
              </a:ext>
            </a:extLst>
          </p:cNvPr>
          <p:cNvSpPr txBox="1"/>
          <p:nvPr/>
        </p:nvSpPr>
        <p:spPr>
          <a:xfrm>
            <a:off x="886789" y="3109996"/>
            <a:ext cx="10283826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обновление подвижного состава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модернизация железнодорожной инфраструктуры;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D1FAD-AB45-18B5-FBE7-7B7C47A92A9E}"/>
              </a:ext>
            </a:extLst>
          </p:cNvPr>
          <p:cNvSpPr txBox="1"/>
          <p:nvPr/>
        </p:nvSpPr>
        <p:spPr>
          <a:xfrm>
            <a:off x="886789" y="3583649"/>
            <a:ext cx="8836026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высокого уровня безопасности транспортной деятельности;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CA6351-22C7-E99E-67AA-D99C2ACA8B6F}"/>
              </a:ext>
            </a:extLst>
          </p:cNvPr>
          <p:cNvSpPr txBox="1"/>
          <p:nvPr/>
        </p:nvSpPr>
        <p:spPr>
          <a:xfrm>
            <a:off x="886789" y="4396299"/>
            <a:ext cx="9445626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снижение экологической нагрузки;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51E77-3039-A830-AFD9-51A7CC3E162A}"/>
              </a:ext>
            </a:extLst>
          </p:cNvPr>
          <p:cNvSpPr txBox="1"/>
          <p:nvPr/>
        </p:nvSpPr>
        <p:spPr>
          <a:xfrm>
            <a:off x="886788" y="3989974"/>
            <a:ext cx="8836025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уровня цифрового развития и технологической безопасности;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001F87-1095-E32B-3F66-D934CB20CB63}"/>
              </a:ext>
            </a:extLst>
          </p:cNvPr>
          <p:cNvSpPr txBox="1"/>
          <p:nvPr/>
        </p:nvSpPr>
        <p:spPr>
          <a:xfrm>
            <a:off x="886789" y="4802624"/>
            <a:ext cx="6388100" cy="36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кадрового потенциала.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Шеврон 1">
            <a:extLst>
              <a:ext uri="{FF2B5EF4-FFF2-40B4-BE49-F238E27FC236}">
                <a16:creationId xmlns:a16="http://schemas.microsoft.com/office/drawing/2014/main" id="{21429EF6-C722-EB86-FBBF-0D3E41BEFC87}"/>
              </a:ext>
            </a:extLst>
          </p:cNvPr>
          <p:cNvSpPr/>
          <p:nvPr/>
        </p:nvSpPr>
        <p:spPr>
          <a:xfrm>
            <a:off x="538504" y="1610635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Шеврон 18">
            <a:extLst>
              <a:ext uri="{FF2B5EF4-FFF2-40B4-BE49-F238E27FC236}">
                <a16:creationId xmlns:a16="http://schemas.microsoft.com/office/drawing/2014/main" id="{7AF6B932-ABB3-0CE7-E477-4782AD174394}"/>
              </a:ext>
            </a:extLst>
          </p:cNvPr>
          <p:cNvSpPr/>
          <p:nvPr/>
        </p:nvSpPr>
        <p:spPr>
          <a:xfrm>
            <a:off x="538504" y="2025604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Шеврон 21">
            <a:extLst>
              <a:ext uri="{FF2B5EF4-FFF2-40B4-BE49-F238E27FC236}">
                <a16:creationId xmlns:a16="http://schemas.microsoft.com/office/drawing/2014/main" id="{BB191DAA-7E40-270C-D5D6-7E1A0A7ADD30}"/>
              </a:ext>
            </a:extLst>
          </p:cNvPr>
          <p:cNvSpPr/>
          <p:nvPr/>
        </p:nvSpPr>
        <p:spPr>
          <a:xfrm>
            <a:off x="538504" y="2569938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Шеврон 21">
            <a:extLst>
              <a:ext uri="{FF2B5EF4-FFF2-40B4-BE49-F238E27FC236}">
                <a16:creationId xmlns:a16="http://schemas.microsoft.com/office/drawing/2014/main" id="{E19ECB14-A4AF-A0F1-5072-66F7513AE1A6}"/>
              </a:ext>
            </a:extLst>
          </p:cNvPr>
          <p:cNvSpPr/>
          <p:nvPr/>
        </p:nvSpPr>
        <p:spPr>
          <a:xfrm>
            <a:off x="530115" y="3133483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Шеврон 21">
            <a:extLst>
              <a:ext uri="{FF2B5EF4-FFF2-40B4-BE49-F238E27FC236}">
                <a16:creationId xmlns:a16="http://schemas.microsoft.com/office/drawing/2014/main" id="{5F206845-0075-66D6-83D6-87B411FD9F9A}"/>
              </a:ext>
            </a:extLst>
          </p:cNvPr>
          <p:cNvSpPr/>
          <p:nvPr/>
        </p:nvSpPr>
        <p:spPr>
          <a:xfrm>
            <a:off x="538504" y="3621019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Шеврон 18">
            <a:extLst>
              <a:ext uri="{FF2B5EF4-FFF2-40B4-BE49-F238E27FC236}">
                <a16:creationId xmlns:a16="http://schemas.microsoft.com/office/drawing/2014/main" id="{853B114A-4423-16AA-6323-085D717705C2}"/>
              </a:ext>
            </a:extLst>
          </p:cNvPr>
          <p:cNvSpPr/>
          <p:nvPr/>
        </p:nvSpPr>
        <p:spPr>
          <a:xfrm>
            <a:off x="538504" y="4022902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Шеврон 21">
            <a:extLst>
              <a:ext uri="{FF2B5EF4-FFF2-40B4-BE49-F238E27FC236}">
                <a16:creationId xmlns:a16="http://schemas.microsoft.com/office/drawing/2014/main" id="{4FA2A988-8EA2-8FB6-F54D-C2FC6BDC383A}"/>
              </a:ext>
            </a:extLst>
          </p:cNvPr>
          <p:cNvSpPr/>
          <p:nvPr/>
        </p:nvSpPr>
        <p:spPr>
          <a:xfrm>
            <a:off x="538504" y="4428659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Шеврон 21">
            <a:extLst>
              <a:ext uri="{FF2B5EF4-FFF2-40B4-BE49-F238E27FC236}">
                <a16:creationId xmlns:a16="http://schemas.microsoft.com/office/drawing/2014/main" id="{A747D16C-2186-01DE-93C8-B1F10EA039DB}"/>
              </a:ext>
            </a:extLst>
          </p:cNvPr>
          <p:cNvSpPr/>
          <p:nvPr/>
        </p:nvSpPr>
        <p:spPr>
          <a:xfrm>
            <a:off x="538504" y="4821539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Шеврон 21">
            <a:extLst>
              <a:ext uri="{FF2B5EF4-FFF2-40B4-BE49-F238E27FC236}">
                <a16:creationId xmlns:a16="http://schemas.microsoft.com/office/drawing/2014/main" id="{80BC43C8-94B5-6221-86BB-15F2F2F18D82}"/>
              </a:ext>
            </a:extLst>
          </p:cNvPr>
          <p:cNvSpPr/>
          <p:nvPr/>
        </p:nvSpPr>
        <p:spPr>
          <a:xfrm>
            <a:off x="538503" y="1173205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Номер слайда 1">
            <a:extLst>
              <a:ext uri="{FF2B5EF4-FFF2-40B4-BE49-F238E27FC236}">
                <a16:creationId xmlns:a16="http://schemas.microsoft.com/office/drawing/2014/main" id="{BAC1E463-A75C-0A67-10B4-F0798A3D3543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2820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38AF958-1F1A-E1F1-40DA-08A9161BBB04}"/>
              </a:ext>
            </a:extLst>
          </p:cNvPr>
          <p:cNvSpPr txBox="1">
            <a:spLocks/>
          </p:cNvSpPr>
          <p:nvPr/>
        </p:nvSpPr>
        <p:spPr>
          <a:xfrm>
            <a:off x="0" y="2385785"/>
            <a:ext cx="12191999" cy="1754639"/>
          </a:xfrm>
          <a:prstGeom prst="rect">
            <a:avLst/>
          </a:prstGeom>
          <a:noFill/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C00000"/>
                </a:solidFill>
                <a:latin typeface="Arial" charset="0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417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882" y="1874387"/>
            <a:ext cx="2735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железнодорожном транспорте»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государственном прогнозировании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государственном планировании»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правах инвалидов и их социальной интеграции» и др.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DBE18D5-AE72-4DB5-A999-52FCAC0A6CEA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CA26F6-401E-4033-AE45-BE30EE1F1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5" y="1431866"/>
            <a:ext cx="3306857" cy="4675947"/>
          </a:xfrm>
          <a:prstGeom prst="rect">
            <a:avLst/>
          </a:prstGeom>
        </p:spPr>
      </p:pic>
      <p:sp>
        <p:nvSpPr>
          <p:cNvPr id="30" name="Прямоугольник с одним вырезанным углом 12">
            <a:extLst>
              <a:ext uri="{FF2B5EF4-FFF2-40B4-BE49-F238E27FC236}">
                <a16:creationId xmlns:a16="http://schemas.microsoft.com/office/drawing/2014/main" id="{0C01FA53-7788-49CA-B0A0-CEDE45F32427}"/>
              </a:ext>
            </a:extLst>
          </p:cNvPr>
          <p:cNvSpPr/>
          <p:nvPr/>
        </p:nvSpPr>
        <p:spPr>
          <a:xfrm>
            <a:off x="5172132" y="1890817"/>
            <a:ext cx="6280648" cy="550206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725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экономических, технологических процессов </a:t>
            </a:r>
          </a:p>
          <a:p>
            <a:pPr indent="85725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качества предоставления услуг потребителям</a:t>
            </a:r>
          </a:p>
        </p:txBody>
      </p:sp>
      <p:sp>
        <p:nvSpPr>
          <p:cNvPr id="33" name="Прямоугольник с одним вырезанным углом 13">
            <a:extLst>
              <a:ext uri="{FF2B5EF4-FFF2-40B4-BE49-F238E27FC236}">
                <a16:creationId xmlns:a16="http://schemas.microsoft.com/office/drawing/2014/main" id="{0CC0BD5B-D5BF-4989-B205-5CC47BACAE75}"/>
              </a:ext>
            </a:extLst>
          </p:cNvPr>
          <p:cNvSpPr/>
          <p:nvPr/>
        </p:nvSpPr>
        <p:spPr>
          <a:xfrm>
            <a:off x="5172136" y="2563815"/>
            <a:ext cx="6280648" cy="447043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725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инновационного развития и цифровизации </a:t>
            </a:r>
          </a:p>
        </p:txBody>
      </p:sp>
      <p:sp>
        <p:nvSpPr>
          <p:cNvPr id="34" name="Прямоугольник с одним вырезанным углом 14">
            <a:extLst>
              <a:ext uri="{FF2B5EF4-FFF2-40B4-BE49-F238E27FC236}">
                <a16:creationId xmlns:a16="http://schemas.microsoft.com/office/drawing/2014/main" id="{0E7EFA09-00E2-470B-946B-77DD036F7060}"/>
              </a:ext>
            </a:extLst>
          </p:cNvPr>
          <p:cNvSpPr/>
          <p:nvPr/>
        </p:nvSpPr>
        <p:spPr>
          <a:xfrm>
            <a:off x="5172132" y="1342783"/>
            <a:ext cx="6280648" cy="447043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725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к новым вызовам внешнего мира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с одним вырезанным углом 15">
            <a:extLst>
              <a:ext uri="{FF2B5EF4-FFF2-40B4-BE49-F238E27FC236}">
                <a16:creationId xmlns:a16="http://schemas.microsoft.com/office/drawing/2014/main" id="{A39C4110-3646-49F2-AB86-3403226D529C}"/>
              </a:ext>
            </a:extLst>
          </p:cNvPr>
          <p:cNvSpPr/>
          <p:nvPr/>
        </p:nvSpPr>
        <p:spPr>
          <a:xfrm>
            <a:off x="5172129" y="3131672"/>
            <a:ext cx="6280646" cy="447043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725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производительности труда и рост инвестиционных ресурсов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с одним вырезанным углом 15">
            <a:extLst>
              <a:ext uri="{FF2B5EF4-FFF2-40B4-BE49-F238E27FC236}">
                <a16:creationId xmlns:a16="http://schemas.microsoft.com/office/drawing/2014/main" id="{9C11D71C-04E0-469A-8B7F-315B45F4ACA1}"/>
              </a:ext>
            </a:extLst>
          </p:cNvPr>
          <p:cNvSpPr/>
          <p:nvPr/>
        </p:nvSpPr>
        <p:spPr>
          <a:xfrm>
            <a:off x="5172129" y="3712889"/>
            <a:ext cx="6280646" cy="447043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8900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использования выгодного географического расположения страны на евразийском континенте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с одним вырезанным углом 15">
            <a:extLst>
              <a:ext uri="{FF2B5EF4-FFF2-40B4-BE49-F238E27FC236}">
                <a16:creationId xmlns:a16="http://schemas.microsoft.com/office/drawing/2014/main" id="{75376E99-D30F-4EFB-980A-5D0B8F17B15F}"/>
              </a:ext>
            </a:extLst>
          </p:cNvPr>
          <p:cNvSpPr/>
          <p:nvPr/>
        </p:nvSpPr>
        <p:spPr>
          <a:xfrm>
            <a:off x="5172129" y="4302924"/>
            <a:ext cx="6280646" cy="447043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8900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рациональное использование природных ресурсов</a:t>
            </a:r>
          </a:p>
        </p:txBody>
      </p:sp>
      <p:sp>
        <p:nvSpPr>
          <p:cNvPr id="44" name="Прямоугольник с одним вырезанным углом 15">
            <a:extLst>
              <a:ext uri="{FF2B5EF4-FFF2-40B4-BE49-F238E27FC236}">
                <a16:creationId xmlns:a16="http://schemas.microsoft.com/office/drawing/2014/main" id="{771F826F-75A8-49BF-AA57-E42BF3A43439}"/>
              </a:ext>
            </a:extLst>
          </p:cNvPr>
          <p:cNvSpPr/>
          <p:nvPr/>
        </p:nvSpPr>
        <p:spPr>
          <a:xfrm>
            <a:off x="5172131" y="5609230"/>
            <a:ext cx="6280644" cy="550206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8900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потенциала с обеспеченностью высококвалифицированным персоналом и его закрепление на рабочих местах</a:t>
            </a:r>
          </a:p>
        </p:txBody>
      </p:sp>
      <p:sp>
        <p:nvSpPr>
          <p:cNvPr id="45" name="Прямоугольник с одним вырезанным углом 15">
            <a:extLst>
              <a:ext uri="{FF2B5EF4-FFF2-40B4-BE49-F238E27FC236}">
                <a16:creationId xmlns:a16="http://schemas.microsoft.com/office/drawing/2014/main" id="{C35F071D-CAEE-4B12-B066-10E7C22654F8}"/>
              </a:ext>
            </a:extLst>
          </p:cNvPr>
          <p:cNvSpPr/>
          <p:nvPr/>
        </p:nvSpPr>
        <p:spPr>
          <a:xfrm>
            <a:off x="5172129" y="4892959"/>
            <a:ext cx="6280646" cy="570867"/>
          </a:xfrm>
          <a:prstGeom prst="snip1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максимального замещения ручного труда, применение новых технологий через повышение производительности труда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BF5E74-6B2A-4B4C-89AA-7206044384FD}"/>
              </a:ext>
            </a:extLst>
          </p:cNvPr>
          <p:cNvSpPr txBox="1"/>
          <p:nvPr/>
        </p:nvSpPr>
        <p:spPr>
          <a:xfrm>
            <a:off x="476772" y="490551"/>
            <a:ext cx="110598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– документ государственного планирования, основанный на фундаментальных факторах: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ОСНОВОПОЛАГАЮЩИЕ ДОКУМЕНТЫ ДЛЯ РАЗРАБОТКИ СТРАТЕГИИ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863" y="1121697"/>
            <a:ext cx="312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Законы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Беларусь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846" y="1229419"/>
            <a:ext cx="2511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Указы Президента РБ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164" y="1670740"/>
            <a:ext cx="3127842" cy="2177717"/>
          </a:xfrm>
          <a:prstGeom prst="roundRect">
            <a:avLst>
              <a:gd name="adj" fmla="val 9195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15846" y="1670740"/>
            <a:ext cx="2511266" cy="2177717"/>
          </a:xfrm>
          <a:prstGeom prst="roundRect">
            <a:avLst>
              <a:gd name="adj" fmla="val 8238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«Об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органе государственного управления в сфере цифрового развития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вопросах информатизации»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цифровом развитии»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53812" y="1683616"/>
            <a:ext cx="2654611" cy="2164841"/>
          </a:xfrm>
          <a:prstGeom prst="roundRect">
            <a:avLst>
              <a:gd name="adj" fmla="val 7838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Национальная стратегия устойчивого развития Республики Беларусь на период до 2035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Национальная стратегия развития экономики замкнутого цикла (циркулярной экономики) Республики Беларусь на период до 2035 года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34535" y="1659815"/>
            <a:ext cx="3158109" cy="951832"/>
          </a:xfrm>
          <a:prstGeom prst="roundRect">
            <a:avLst>
              <a:gd name="adj" fmla="val 18833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Концепция национальной безопасности Республики Беларусь, утвержденной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решением Всебелорусского народного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собрания от 25 апреля 2024 г. № 5;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34535" y="3149147"/>
            <a:ext cx="3158109" cy="699310"/>
          </a:xfrm>
          <a:prstGeom prst="roundRect">
            <a:avLst>
              <a:gd name="adj" fmla="val 21035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 18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марта 2019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г. №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 «О концепции информационной безопасности Республики Беларусь»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3812" y="1121697"/>
            <a:ext cx="264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Национальные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стратегии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34534" y="1121697"/>
            <a:ext cx="315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безопасности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164" y="3908906"/>
            <a:ext cx="3124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Отраслевые документы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транспорта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 коммуникаций РБ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34534" y="2638260"/>
            <a:ext cx="315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Совета Безопасности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4863" y="4738326"/>
            <a:ext cx="3127842" cy="1453357"/>
          </a:xfrm>
          <a:prstGeom prst="roundRect">
            <a:avLst>
              <a:gd name="adj" fmla="val 14447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spc="-30" dirty="0">
                <a:latin typeface="Arial" panose="020B0604020202020204" pitchFamily="34" charset="0"/>
                <a:cs typeface="Arial" panose="020B0604020202020204" pitchFamily="34" charset="0"/>
              </a:rPr>
              <a:t>Стратегия инновационного развития транспортного комплекса РБ до 2030 г.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Концепция развития транспортной отрасли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 2030 г.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27695" y="4525873"/>
            <a:ext cx="2765131" cy="1665810"/>
          </a:xfrm>
          <a:prstGeom prst="roundRect">
            <a:avLst>
              <a:gd name="adj" fmla="val 13606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«Транспортный комплекс» на 2021–2025 гг. (подпрограмма 1 «Железнодорожный транспорт»)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инновационного развития Республики Беларусь на 2021–2025 гг.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13950" y="3933736"/>
            <a:ext cx="276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20" y="679386"/>
            <a:ext cx="1124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Стратегия была разработана на основе свыше 20 ключевых правовых актов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международных документов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09485" y="4526790"/>
            <a:ext cx="5691785" cy="1664893"/>
          </a:xfrm>
          <a:prstGeom prst="roundRect">
            <a:avLst>
              <a:gd name="adj" fmla="val 11373"/>
            </a:avLst>
          </a:prstGeom>
          <a:solidFill>
            <a:srgbClr val="008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 Приоритетных направлениях сотрудничества государств – участников СНГ в сфере транспорта на период до 2030 года»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 Плане действий по оптимизации инфраструктуры и развитию международных транспортных коридоров, проходящих по территориям государств – участников СНГ, на период до 2030 года»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 Концепции стратегического развития железнодорожного транспорта на «пространстве 1520» до 2030 года»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09484" y="4120636"/>
            <a:ext cx="5700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документы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882" y="1874387"/>
            <a:ext cx="2735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железнодорожном транспорте»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государственном прогнозировании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государственном планировании»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правах инвалидов и их социальной интеграции» и др.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692161"/>
            <a:ext cx="997528" cy="323165"/>
            <a:chOff x="0" y="1350361"/>
            <a:chExt cx="997528" cy="323165"/>
          </a:xfrm>
          <a:solidFill>
            <a:srgbClr val="0070C0"/>
          </a:solidFill>
        </p:grpSpPr>
        <p:sp>
          <p:nvSpPr>
            <p:cNvPr id="40" name="Шеврон 39"/>
            <p:cNvSpPr/>
            <p:nvPr/>
          </p:nvSpPr>
          <p:spPr>
            <a:xfrm>
              <a:off x="689958" y="1350361"/>
              <a:ext cx="307570" cy="3231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Пятиугольник 40"/>
            <p:cNvSpPr/>
            <p:nvPr/>
          </p:nvSpPr>
          <p:spPr>
            <a:xfrm>
              <a:off x="0" y="1350361"/>
              <a:ext cx="751036" cy="32316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DBE18D5-AE72-4DB5-A999-52FCAC0A6CEA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6269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0" y="87084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ЭТАПЫ РЕАЛИЗАЦИИ СТРАТЕГИИ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046" y="815846"/>
            <a:ext cx="1121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Стратегия предусматривает поэтапную реализацию мер приоритетных направлений развития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Белорусской железной дороги: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ятиугольник 17">
            <a:extLst>
              <a:ext uri="{FF2B5EF4-FFF2-40B4-BE49-F238E27FC236}">
                <a16:creationId xmlns:a16="http://schemas.microsoft.com/office/drawing/2014/main" id="{BA6694CC-5C7B-8404-A957-CD03F33F4066}"/>
              </a:ext>
            </a:extLst>
          </p:cNvPr>
          <p:cNvSpPr/>
          <p:nvPr/>
        </p:nvSpPr>
        <p:spPr>
          <a:xfrm>
            <a:off x="4722384" y="1741968"/>
            <a:ext cx="4564393" cy="537527"/>
          </a:xfrm>
          <a:prstGeom prst="homePlat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реализуется с 2025 по 2030 год</a:t>
            </a:r>
            <a:endParaRPr lang="en-US" dirty="0"/>
          </a:p>
        </p:txBody>
      </p:sp>
      <p:sp>
        <p:nvSpPr>
          <p:cNvPr id="3" name="Пятиугольник 17">
            <a:extLst>
              <a:ext uri="{FF2B5EF4-FFF2-40B4-BE49-F238E27FC236}">
                <a16:creationId xmlns:a16="http://schemas.microsoft.com/office/drawing/2014/main" id="{D11C6B11-FCDF-3A77-F18B-138C719FE33D}"/>
              </a:ext>
            </a:extLst>
          </p:cNvPr>
          <p:cNvSpPr/>
          <p:nvPr/>
        </p:nvSpPr>
        <p:spPr>
          <a:xfrm>
            <a:off x="3180619" y="1741969"/>
            <a:ext cx="1889759" cy="537527"/>
          </a:xfrm>
          <a:prstGeom prst="homePlate">
            <a:avLst/>
          </a:prstGeom>
          <a:solidFill>
            <a:srgbClr val="0070C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1-й этап</a:t>
            </a:r>
            <a:endParaRPr lang="en-US" dirty="0"/>
          </a:p>
        </p:txBody>
      </p:sp>
      <p:sp>
        <p:nvSpPr>
          <p:cNvPr id="7" name="Пятиугольник 17">
            <a:extLst>
              <a:ext uri="{FF2B5EF4-FFF2-40B4-BE49-F238E27FC236}">
                <a16:creationId xmlns:a16="http://schemas.microsoft.com/office/drawing/2014/main" id="{55C07536-4BEA-A75C-464E-8E87AE39BD19}"/>
              </a:ext>
            </a:extLst>
          </p:cNvPr>
          <p:cNvSpPr/>
          <p:nvPr/>
        </p:nvSpPr>
        <p:spPr>
          <a:xfrm>
            <a:off x="4722384" y="2355696"/>
            <a:ext cx="4564393" cy="537527"/>
          </a:xfrm>
          <a:prstGeom prst="homePlat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реализуется с 2031 по 2035 год</a:t>
            </a:r>
            <a:endParaRPr lang="en-US" dirty="0"/>
          </a:p>
        </p:txBody>
      </p:sp>
      <p:sp>
        <p:nvSpPr>
          <p:cNvPr id="8" name="Пятиугольник 17">
            <a:extLst>
              <a:ext uri="{FF2B5EF4-FFF2-40B4-BE49-F238E27FC236}">
                <a16:creationId xmlns:a16="http://schemas.microsoft.com/office/drawing/2014/main" id="{6B0BB52B-6CC0-BF24-2461-8350B365EA50}"/>
              </a:ext>
            </a:extLst>
          </p:cNvPr>
          <p:cNvSpPr/>
          <p:nvPr/>
        </p:nvSpPr>
        <p:spPr>
          <a:xfrm>
            <a:off x="3180619" y="2355697"/>
            <a:ext cx="1889759" cy="537527"/>
          </a:xfrm>
          <a:prstGeom prst="homePlate">
            <a:avLst/>
          </a:prstGeom>
          <a:solidFill>
            <a:srgbClr val="0070C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2-й этап</a:t>
            </a:r>
            <a:endParaRPr lang="en-US" dirty="0"/>
          </a:p>
        </p:txBody>
      </p:sp>
      <p:sp>
        <p:nvSpPr>
          <p:cNvPr id="9" name="Пятиугольник 17">
            <a:extLst>
              <a:ext uri="{FF2B5EF4-FFF2-40B4-BE49-F238E27FC236}">
                <a16:creationId xmlns:a16="http://schemas.microsoft.com/office/drawing/2014/main" id="{62921457-1B3E-92A8-6083-445A4235DA80}"/>
              </a:ext>
            </a:extLst>
          </p:cNvPr>
          <p:cNvSpPr/>
          <p:nvPr/>
        </p:nvSpPr>
        <p:spPr>
          <a:xfrm>
            <a:off x="4722384" y="2976662"/>
            <a:ext cx="4564393" cy="537527"/>
          </a:xfrm>
          <a:prstGeom prst="homePlat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реализуется с 2036 по 2040 год</a:t>
            </a:r>
            <a:endParaRPr lang="en-US" dirty="0"/>
          </a:p>
        </p:txBody>
      </p:sp>
      <p:sp>
        <p:nvSpPr>
          <p:cNvPr id="10" name="Пятиугольник 17">
            <a:extLst>
              <a:ext uri="{FF2B5EF4-FFF2-40B4-BE49-F238E27FC236}">
                <a16:creationId xmlns:a16="http://schemas.microsoft.com/office/drawing/2014/main" id="{662FFF7F-0C48-F475-E3FF-AEEB613B460F}"/>
              </a:ext>
            </a:extLst>
          </p:cNvPr>
          <p:cNvSpPr/>
          <p:nvPr/>
        </p:nvSpPr>
        <p:spPr>
          <a:xfrm>
            <a:off x="3180619" y="2976663"/>
            <a:ext cx="1889759" cy="537527"/>
          </a:xfrm>
          <a:prstGeom prst="homePlate">
            <a:avLst/>
          </a:prstGeom>
          <a:solidFill>
            <a:srgbClr val="0070C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3-й этап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2B2DC-4263-A218-9891-CA31F4CA2372}"/>
              </a:ext>
            </a:extLst>
          </p:cNvPr>
          <p:cNvSpPr txBox="1"/>
          <p:nvPr/>
        </p:nvSpPr>
        <p:spPr>
          <a:xfrm>
            <a:off x="1076865" y="5328634"/>
            <a:ext cx="10898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оценка эффекта, полученного от реализации запланированных мер по совершенствованию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Белорусской железной дороги.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Шеврон 1">
            <a:extLst>
              <a:ext uri="{FF2B5EF4-FFF2-40B4-BE49-F238E27FC236}">
                <a16:creationId xmlns:a16="http://schemas.microsoft.com/office/drawing/2014/main" id="{861A77E9-B6CB-385A-A58C-8247FBEB8164}"/>
              </a:ext>
            </a:extLst>
          </p:cNvPr>
          <p:cNvSpPr/>
          <p:nvPr/>
        </p:nvSpPr>
        <p:spPr>
          <a:xfrm>
            <a:off x="676046" y="4445493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Шеврон 18">
            <a:extLst>
              <a:ext uri="{FF2B5EF4-FFF2-40B4-BE49-F238E27FC236}">
                <a16:creationId xmlns:a16="http://schemas.microsoft.com/office/drawing/2014/main" id="{00477380-3D22-156D-BEC5-519CE124F022}"/>
              </a:ext>
            </a:extLst>
          </p:cNvPr>
          <p:cNvSpPr/>
          <p:nvPr/>
        </p:nvSpPr>
        <p:spPr>
          <a:xfrm>
            <a:off x="676046" y="4962062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Шеврон 21">
            <a:extLst>
              <a:ext uri="{FF2B5EF4-FFF2-40B4-BE49-F238E27FC236}">
                <a16:creationId xmlns:a16="http://schemas.microsoft.com/office/drawing/2014/main" id="{FD4D2C06-7A38-8F0D-5B93-9A98929FA55A}"/>
              </a:ext>
            </a:extLst>
          </p:cNvPr>
          <p:cNvSpPr/>
          <p:nvPr/>
        </p:nvSpPr>
        <p:spPr>
          <a:xfrm>
            <a:off x="676046" y="5454325"/>
            <a:ext cx="307570" cy="32316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DD2E3-2D5C-FD76-F229-9F6F4E4E4762}"/>
              </a:ext>
            </a:extLst>
          </p:cNvPr>
          <p:cNvSpPr txBox="1"/>
          <p:nvPr/>
        </p:nvSpPr>
        <p:spPr>
          <a:xfrm>
            <a:off x="1004295" y="3859041"/>
            <a:ext cx="6357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предусматривается: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323D73-B5D6-3C00-163E-840F5D3FAC89}"/>
              </a:ext>
            </a:extLst>
          </p:cNvPr>
          <p:cNvSpPr txBox="1"/>
          <p:nvPr/>
        </p:nvSpPr>
        <p:spPr>
          <a:xfrm>
            <a:off x="1076865" y="4386087"/>
            <a:ext cx="640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государственных программ;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7F6926-149B-7D1C-717B-130708239305}"/>
              </a:ext>
            </a:extLst>
          </p:cNvPr>
          <p:cNvSpPr txBox="1"/>
          <p:nvPr/>
        </p:nvSpPr>
        <p:spPr>
          <a:xfrm>
            <a:off x="1076865" y="4908160"/>
            <a:ext cx="958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мониторинга динамики изменения индикативных показателей;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омер слайда 1">
            <a:extLst>
              <a:ext uri="{FF2B5EF4-FFF2-40B4-BE49-F238E27FC236}">
                <a16:creationId xmlns:a16="http://schemas.microsoft.com/office/drawing/2014/main" id="{D3EB43D3-EDBD-B108-45BC-BD0EF181E5B1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551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EECE8A0-E2F1-8C14-3A05-A59847CBB615}"/>
              </a:ext>
            </a:extLst>
          </p:cNvPr>
          <p:cNvGrpSpPr/>
          <p:nvPr/>
        </p:nvGrpSpPr>
        <p:grpSpPr>
          <a:xfrm>
            <a:off x="5921890" y="2229241"/>
            <a:ext cx="1619908" cy="1605422"/>
            <a:chOff x="1105205" y="1486923"/>
            <a:chExt cx="2806395" cy="278130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3D9985F-3D0B-13C3-E324-9E35AC4C91B6}"/>
                </a:ext>
              </a:extLst>
            </p:cNvPr>
            <p:cNvSpPr/>
            <p:nvPr/>
          </p:nvSpPr>
          <p:spPr>
            <a:xfrm>
              <a:off x="1130300" y="1486923"/>
              <a:ext cx="2781300" cy="278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59B1C0-D9D2-4029-2685-6C9BA07E7CC4}"/>
                </a:ext>
              </a:extLst>
            </p:cNvPr>
            <p:cNvSpPr txBox="1"/>
            <p:nvPr/>
          </p:nvSpPr>
          <p:spPr>
            <a:xfrm>
              <a:off x="1105205" y="2537176"/>
              <a:ext cx="2758110" cy="586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СТРАТЕГИЯ</a:t>
              </a:r>
              <a:endParaRPr lang="ru-RU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853" y="764704"/>
            <a:ext cx="5576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 и электрификация инфраструктуры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6929C84D-DB68-7E8A-1D42-9579AE347819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3553" y="679982"/>
            <a:ext cx="3597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Обновление подвижного состава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23519" r="17147" b="13245"/>
          <a:stretch/>
        </p:blipFill>
        <p:spPr>
          <a:xfrm>
            <a:off x="8093026" y="1117272"/>
            <a:ext cx="1282789" cy="77183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9106" r="11993" b="6550"/>
          <a:stretch/>
        </p:blipFill>
        <p:spPr>
          <a:xfrm>
            <a:off x="8090367" y="4054774"/>
            <a:ext cx="1282789" cy="93621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9240" r="27470" b="17756"/>
          <a:stretch/>
        </p:blipFill>
        <p:spPr>
          <a:xfrm>
            <a:off x="10145001" y="4064026"/>
            <a:ext cx="1174477" cy="91770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815" r="11225" b="18455"/>
          <a:stretch/>
        </p:blipFill>
        <p:spPr>
          <a:xfrm>
            <a:off x="2777128" y="1396479"/>
            <a:ext cx="2263221" cy="1384143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8581" r="1" b="13928"/>
          <a:stretch/>
        </p:blipFill>
        <p:spPr>
          <a:xfrm>
            <a:off x="322266" y="1394982"/>
            <a:ext cx="2195413" cy="141923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8" name="Стрелка вправо 47"/>
          <p:cNvSpPr/>
          <p:nvPr/>
        </p:nvSpPr>
        <p:spPr>
          <a:xfrm>
            <a:off x="6819438" y="3976863"/>
            <a:ext cx="722360" cy="447325"/>
          </a:xfrm>
          <a:prstGeom prst="rightArrow">
            <a:avLst/>
          </a:prstGeom>
          <a:solidFill>
            <a:srgbClr val="0060A8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Стрелка вправо 48"/>
          <p:cNvSpPr/>
          <p:nvPr/>
        </p:nvSpPr>
        <p:spPr>
          <a:xfrm rot="10800000">
            <a:off x="5850334" y="1546554"/>
            <a:ext cx="734300" cy="447325"/>
          </a:xfrm>
          <a:prstGeom prst="rightArrow">
            <a:avLst/>
          </a:prstGeom>
          <a:solidFill>
            <a:srgbClr val="0060A8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" t="1" r="10695" b="18216"/>
          <a:stretch/>
        </p:blipFill>
        <p:spPr>
          <a:xfrm>
            <a:off x="2777128" y="2914748"/>
            <a:ext cx="2282015" cy="15002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БЕЛОРУССКОЙ ЖЕЛЕЗНОЙ ДОРОГИ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26" b="11418"/>
          <a:stretch/>
        </p:blipFill>
        <p:spPr>
          <a:xfrm>
            <a:off x="319653" y="2916916"/>
            <a:ext cx="2203006" cy="1497438"/>
          </a:xfrm>
          <a:prstGeom prst="rect">
            <a:avLst/>
          </a:prstGeom>
          <a:ln w="19050">
            <a:solidFill>
              <a:srgbClr val="0060A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3750"/>
          <a:stretch/>
        </p:blipFill>
        <p:spPr>
          <a:xfrm>
            <a:off x="8093026" y="1987838"/>
            <a:ext cx="1282789" cy="9676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10445" r="15865" b="3624"/>
          <a:stretch/>
        </p:blipFill>
        <p:spPr>
          <a:xfrm>
            <a:off x="10133597" y="1998483"/>
            <a:ext cx="1174477" cy="9676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26" name="Picture 2" descr="Kraj.by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5079" r="-1" b="3691"/>
          <a:stretch/>
        </p:blipFill>
        <p:spPr bwMode="auto">
          <a:xfrm>
            <a:off x="10130350" y="1120303"/>
            <a:ext cx="1177724" cy="771830"/>
          </a:xfrm>
          <a:prstGeom prst="rect">
            <a:avLst/>
          </a:prstGeom>
          <a:noFill/>
          <a:ln w="19050">
            <a:solidFill>
              <a:srgbClr val="0060A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14632" r="434" b="4024"/>
          <a:stretch/>
        </p:blipFill>
        <p:spPr>
          <a:xfrm>
            <a:off x="8090367" y="3054220"/>
            <a:ext cx="1282789" cy="88845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BBE505F-1950-45AD-8879-FD348944C3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/>
          <a:stretch/>
        </p:blipFill>
        <p:spPr>
          <a:xfrm>
            <a:off x="10121029" y="3053918"/>
            <a:ext cx="1198449" cy="9083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1" name="Шеврон 60"/>
          <p:cNvSpPr/>
          <p:nvPr/>
        </p:nvSpPr>
        <p:spPr>
          <a:xfrm>
            <a:off x="9740614" y="1307592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Шеврон 64"/>
          <p:cNvSpPr/>
          <p:nvPr/>
        </p:nvSpPr>
        <p:spPr>
          <a:xfrm>
            <a:off x="9481617" y="1307592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Шеврон 65"/>
          <p:cNvSpPr/>
          <p:nvPr/>
        </p:nvSpPr>
        <p:spPr>
          <a:xfrm>
            <a:off x="9740614" y="2244243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Шеврон 66"/>
          <p:cNvSpPr/>
          <p:nvPr/>
        </p:nvSpPr>
        <p:spPr>
          <a:xfrm>
            <a:off x="9481617" y="2244243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Шеврон 67"/>
          <p:cNvSpPr/>
          <p:nvPr/>
        </p:nvSpPr>
        <p:spPr>
          <a:xfrm>
            <a:off x="9726242" y="3285005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9467245" y="3285005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Шеврон 78"/>
          <p:cNvSpPr/>
          <p:nvPr/>
        </p:nvSpPr>
        <p:spPr>
          <a:xfrm>
            <a:off x="9726242" y="4348356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Шеврон 79"/>
          <p:cNvSpPr/>
          <p:nvPr/>
        </p:nvSpPr>
        <p:spPr>
          <a:xfrm>
            <a:off x="9467245" y="4348356"/>
            <a:ext cx="307570" cy="323165"/>
          </a:xfrm>
          <a:prstGeom prst="chevron">
            <a:avLst/>
          </a:prstGeom>
          <a:gradFill flip="none" rotWithShape="1">
            <a:gsLst>
              <a:gs pos="0">
                <a:srgbClr val="008FD5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4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ИННОВАЦИОННЫЕ ТЕХНОЛОГИИ И ЦИФРОВОЕ РАЗВИТИЕ</a:t>
            </a:r>
          </a:p>
        </p:txBody>
      </p:sp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6929C84D-DB68-7E8A-1D42-9579AE347819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428BA2-A8F5-4657-ACB3-CB818943641B}"/>
              </a:ext>
            </a:extLst>
          </p:cNvPr>
          <p:cNvSpPr/>
          <p:nvPr/>
        </p:nvSpPr>
        <p:spPr>
          <a:xfrm>
            <a:off x="2496425" y="784786"/>
            <a:ext cx="7390745" cy="764704"/>
          </a:xfrm>
          <a:prstGeom prst="rect">
            <a:avLst/>
          </a:prstGeom>
          <a:solidFill>
            <a:schemeClr val="bg2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E96D7E-4231-41BA-9F5A-C6276025DEA6}"/>
              </a:ext>
            </a:extLst>
          </p:cNvPr>
          <p:cNvSpPr txBox="1"/>
          <p:nvPr/>
        </p:nvSpPr>
        <p:spPr>
          <a:xfrm>
            <a:off x="2628823" y="989779"/>
            <a:ext cx="716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автоматизированных и машинизированных комплексов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ятиугольник 27">
            <a:extLst>
              <a:ext uri="{FF2B5EF4-FFF2-40B4-BE49-F238E27FC236}">
                <a16:creationId xmlns:a16="http://schemas.microsoft.com/office/drawing/2014/main" id="{69F3A719-E22F-485F-829D-8F7BEB336625}"/>
              </a:ext>
            </a:extLst>
          </p:cNvPr>
          <p:cNvSpPr/>
          <p:nvPr/>
        </p:nvSpPr>
        <p:spPr>
          <a:xfrm>
            <a:off x="437328" y="793099"/>
            <a:ext cx="2071509" cy="1387503"/>
          </a:xfrm>
          <a:prstGeom prst="round2DiagRect">
            <a:avLst/>
          </a:prstGeom>
          <a:blipFill dpi="0" rotWithShape="1">
            <a:blip r:embed="rId2"/>
            <a:srcRect/>
            <a:stretch>
              <a:fillRect l="1" r="-3383"/>
            </a:stretch>
          </a:blip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266AEA-E066-4F0D-B3D6-20A2AFA962C1}"/>
              </a:ext>
            </a:extLst>
          </p:cNvPr>
          <p:cNvSpPr/>
          <p:nvPr/>
        </p:nvSpPr>
        <p:spPr>
          <a:xfrm>
            <a:off x="3224985" y="2118721"/>
            <a:ext cx="7190685" cy="764704"/>
          </a:xfrm>
          <a:prstGeom prst="rect">
            <a:avLst/>
          </a:prstGeom>
          <a:solidFill>
            <a:schemeClr val="bg2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15AECD-5D56-46B1-A1AF-DF02A9B20A90}"/>
              </a:ext>
            </a:extLst>
          </p:cNvPr>
          <p:cNvSpPr txBox="1"/>
          <p:nvPr/>
        </p:nvSpPr>
        <p:spPr>
          <a:xfrm>
            <a:off x="3376175" y="2343146"/>
            <a:ext cx="4789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цифровых платформ</a:t>
            </a:r>
          </a:p>
        </p:txBody>
      </p:sp>
      <p:sp>
        <p:nvSpPr>
          <p:cNvPr id="51" name="Пятиугольник 34">
            <a:extLst>
              <a:ext uri="{FF2B5EF4-FFF2-40B4-BE49-F238E27FC236}">
                <a16:creationId xmlns:a16="http://schemas.microsoft.com/office/drawing/2014/main" id="{AC42DCB9-9253-4430-837E-1BAE9A887D37}"/>
              </a:ext>
            </a:extLst>
          </p:cNvPr>
          <p:cNvSpPr/>
          <p:nvPr/>
        </p:nvSpPr>
        <p:spPr>
          <a:xfrm>
            <a:off x="1017313" y="2118057"/>
            <a:ext cx="2207672" cy="1302428"/>
          </a:xfrm>
          <a:prstGeom prst="round2DiagRect">
            <a:avLst/>
          </a:prstGeom>
          <a:blipFill dpi="0" rotWithShape="1">
            <a:blip r:embed="rId3"/>
            <a:srcRect/>
            <a:stretch>
              <a:fillRect l="-9000" t="-15000" b="-1000"/>
            </a:stretch>
          </a:blip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539C40E-083E-4799-B3EA-43CF08A47656}"/>
              </a:ext>
            </a:extLst>
          </p:cNvPr>
          <p:cNvSpPr/>
          <p:nvPr/>
        </p:nvSpPr>
        <p:spPr>
          <a:xfrm>
            <a:off x="3957067" y="3354001"/>
            <a:ext cx="7190684" cy="764704"/>
          </a:xfrm>
          <a:prstGeom prst="rect">
            <a:avLst/>
          </a:prstGeom>
          <a:solidFill>
            <a:schemeClr val="bg2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ABD153-B705-4F04-ACEF-B24C4551F0C2}"/>
              </a:ext>
            </a:extLst>
          </p:cNvPr>
          <p:cNvSpPr txBox="1"/>
          <p:nvPr/>
        </p:nvSpPr>
        <p:spPr>
          <a:xfrm>
            <a:off x="4034683" y="3575170"/>
            <a:ext cx="6502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бесшовных мультимодальных перевозок</a:t>
            </a:r>
          </a:p>
        </p:txBody>
      </p:sp>
      <p:sp>
        <p:nvSpPr>
          <p:cNvPr id="52" name="Пятиугольник 37">
            <a:extLst>
              <a:ext uri="{FF2B5EF4-FFF2-40B4-BE49-F238E27FC236}">
                <a16:creationId xmlns:a16="http://schemas.microsoft.com/office/drawing/2014/main" id="{8E8CD58F-C590-49FF-85C7-21C8BCEB8637}"/>
              </a:ext>
            </a:extLst>
          </p:cNvPr>
          <p:cNvSpPr/>
          <p:nvPr/>
        </p:nvSpPr>
        <p:spPr>
          <a:xfrm>
            <a:off x="1749395" y="3355320"/>
            <a:ext cx="2207672" cy="1364013"/>
          </a:xfrm>
          <a:prstGeom prst="round2DiagRect">
            <a:avLst/>
          </a:prstGeom>
          <a:blipFill dpi="0" rotWithShape="1">
            <a:blip r:embed="rId4"/>
            <a:srcRect/>
            <a:stretch>
              <a:fillRect l="-4000" t="-3000" r="-1000" b="-8000"/>
            </a:stretch>
          </a:blip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Пятиугольник 29"/>
          <p:cNvSpPr/>
          <p:nvPr/>
        </p:nvSpPr>
        <p:spPr>
          <a:xfrm>
            <a:off x="2530702" y="4768610"/>
            <a:ext cx="2037427" cy="141176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C22404D-E6C3-470B-9F2E-EBE3F476107B}"/>
              </a:ext>
            </a:extLst>
          </p:cNvPr>
          <p:cNvSpPr/>
          <p:nvPr/>
        </p:nvSpPr>
        <p:spPr>
          <a:xfrm>
            <a:off x="4720267" y="4626047"/>
            <a:ext cx="6963327" cy="1020064"/>
          </a:xfrm>
          <a:prstGeom prst="rect">
            <a:avLst/>
          </a:prstGeom>
          <a:solidFill>
            <a:schemeClr val="bg2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AA7E06-9850-4ACF-96E9-4A0F28E16671}"/>
              </a:ext>
            </a:extLst>
          </p:cNvPr>
          <p:cNvSpPr txBox="1"/>
          <p:nvPr/>
        </p:nvSpPr>
        <p:spPr>
          <a:xfrm>
            <a:off x="4818430" y="4796081"/>
            <a:ext cx="720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Снижение доли технической инфраструктуры информационных технологий, имеющей 100% износ к 2040 году до 5%</a:t>
            </a:r>
          </a:p>
        </p:txBody>
      </p:sp>
      <p:sp>
        <p:nvSpPr>
          <p:cNvPr id="54" name="Пятиугольник 40">
            <a:extLst>
              <a:ext uri="{FF2B5EF4-FFF2-40B4-BE49-F238E27FC236}">
                <a16:creationId xmlns:a16="http://schemas.microsoft.com/office/drawing/2014/main" id="{A9ED6393-75FF-425B-8598-D25252E8D18B}"/>
              </a:ext>
            </a:extLst>
          </p:cNvPr>
          <p:cNvSpPr/>
          <p:nvPr/>
        </p:nvSpPr>
        <p:spPr>
          <a:xfrm>
            <a:off x="2496425" y="4617734"/>
            <a:ext cx="2207672" cy="1561319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Пятиугольник 40">
            <a:extLst>
              <a:ext uri="{FF2B5EF4-FFF2-40B4-BE49-F238E27FC236}">
                <a16:creationId xmlns:a16="http://schemas.microsoft.com/office/drawing/2014/main" id="{99C28BE0-9077-49F3-873E-CB5C9FF2E5ED}"/>
              </a:ext>
            </a:extLst>
          </p:cNvPr>
          <p:cNvSpPr/>
          <p:nvPr/>
        </p:nvSpPr>
        <p:spPr>
          <a:xfrm>
            <a:off x="2512595" y="4626047"/>
            <a:ext cx="2207672" cy="1561319"/>
          </a:xfrm>
          <a:prstGeom prst="round2DiagRect">
            <a:avLst/>
          </a:prstGeom>
          <a:blipFill dpi="0" rotWithShape="1">
            <a:blip r:embed="rId5"/>
            <a:srcRect/>
            <a:stretch>
              <a:fillRect l="1000" t="13000" r="4000" b="14000"/>
            </a:stretch>
          </a:blip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9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29822" y="-26361"/>
            <a:ext cx="12162178" cy="596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МУЛЬТИМОДАЛЬНЫХ ПАССАЖИРСКИХ ПЕРЕВОЗОК</a:t>
            </a:r>
          </a:p>
        </p:txBody>
      </p:sp>
      <p:sp>
        <p:nvSpPr>
          <p:cNvPr id="22" name="Номер слайда 1">
            <a:extLst>
              <a:ext uri="{FF2B5EF4-FFF2-40B4-BE49-F238E27FC236}">
                <a16:creationId xmlns:a16="http://schemas.microsoft.com/office/drawing/2014/main" id="{6929C84D-DB68-7E8A-1D42-9579AE347819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74372" y="2580577"/>
            <a:ext cx="2922047" cy="774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TextBox 15"/>
          <p:cNvSpPr txBox="1"/>
          <p:nvPr/>
        </p:nvSpPr>
        <p:spPr>
          <a:xfrm>
            <a:off x="461916" y="3904587"/>
            <a:ext cx="11450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ИНФРАСТРУКТУРЫ ДЛЯ ПАССАЖИРСКИХ ПЕРЕВОЗОК, ВКЛЮЧАЯ ГОРОДСКИЕ ЛИНИИ В Г. МИНСКЕ</a:t>
            </a:r>
            <a:endParaRPr lang="en-US" sz="1400" b="1" dirty="0">
              <a:solidFill>
                <a:srgbClr val="0060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Рисунок 3075"/>
          <p:cNvPicPr>
            <a:picLocks noChangeAspect="1"/>
          </p:cNvPicPr>
          <p:nvPr/>
        </p:nvPicPr>
        <p:blipFill rotWithShape="1">
          <a:blip r:embed="rId2"/>
          <a:srcRect l="1375" t="2979" r="1928" b="3260"/>
          <a:stretch/>
        </p:blipFill>
        <p:spPr>
          <a:xfrm>
            <a:off x="710020" y="4285474"/>
            <a:ext cx="3728009" cy="175046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077" name="Рисунок 3076"/>
          <p:cNvPicPr>
            <a:picLocks noChangeAspect="1"/>
          </p:cNvPicPr>
          <p:nvPr/>
        </p:nvPicPr>
        <p:blipFill rotWithShape="1">
          <a:blip r:embed="rId3"/>
          <a:srcRect l="15004"/>
          <a:stretch/>
        </p:blipFill>
        <p:spPr>
          <a:xfrm>
            <a:off x="4627567" y="4274017"/>
            <a:ext cx="3163223" cy="1761919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079" name="Рисунок 30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847" y="4264681"/>
            <a:ext cx="3519407" cy="1771255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D14C9D-6A83-4771-8D71-470909B8C70D}"/>
              </a:ext>
            </a:extLst>
          </p:cNvPr>
          <p:cNvSpPr txBox="1"/>
          <p:nvPr/>
        </p:nvSpPr>
        <p:spPr>
          <a:xfrm>
            <a:off x="2760333" y="5985855"/>
            <a:ext cx="1547089" cy="30777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о.п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Дзержинск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B6BE6D-8BD5-464D-9230-B6356DB4F92B}"/>
              </a:ext>
            </a:extLst>
          </p:cNvPr>
          <p:cNvSpPr txBox="1"/>
          <p:nvPr/>
        </p:nvSpPr>
        <p:spPr>
          <a:xfrm>
            <a:off x="5931544" y="5993918"/>
            <a:ext cx="1718380" cy="30777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о.п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Заречное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40E1C-C371-4D88-A6B7-C59A79078D0E}"/>
              </a:ext>
            </a:extLst>
          </p:cNvPr>
          <p:cNvSpPr txBox="1"/>
          <p:nvPr/>
        </p:nvSpPr>
        <p:spPr>
          <a:xfrm>
            <a:off x="9728788" y="5966890"/>
            <a:ext cx="1603409" cy="30777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ст. Фаниполь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C19524-C7BB-400D-BDB0-A9D3B855E3EB}"/>
              </a:ext>
            </a:extLst>
          </p:cNvPr>
          <p:cNvGrpSpPr/>
          <p:nvPr/>
        </p:nvGrpSpPr>
        <p:grpSpPr>
          <a:xfrm>
            <a:off x="1208881" y="1677836"/>
            <a:ext cx="3409715" cy="1537854"/>
            <a:chOff x="542112" y="2107331"/>
            <a:chExt cx="3409715" cy="153785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25315" r="28748" b="30166"/>
            <a:stretch/>
          </p:blipFill>
          <p:spPr>
            <a:xfrm>
              <a:off x="1226001" y="2107331"/>
              <a:ext cx="2725826" cy="1537854"/>
            </a:xfrm>
            <a:prstGeom prst="rect">
              <a:avLst/>
            </a:prstGeom>
            <a:ln w="28575">
              <a:solidFill>
                <a:srgbClr val="0060A8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0AB259-93FE-47A3-9FB7-A4D8DD65E33D}"/>
                </a:ext>
              </a:extLst>
            </p:cNvPr>
            <p:cNvSpPr txBox="1"/>
            <p:nvPr/>
          </p:nvSpPr>
          <p:spPr>
            <a:xfrm>
              <a:off x="542112" y="2165785"/>
              <a:ext cx="2305439" cy="26161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Железнодорожный транспорт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10207B4-34CC-418D-BCB8-0F99B661AFFD}"/>
              </a:ext>
            </a:extLst>
          </p:cNvPr>
          <p:cNvGrpSpPr/>
          <p:nvPr/>
        </p:nvGrpSpPr>
        <p:grpSpPr>
          <a:xfrm>
            <a:off x="7649924" y="1720421"/>
            <a:ext cx="2916425" cy="1537087"/>
            <a:chOff x="7701994" y="2114998"/>
            <a:chExt cx="2916425" cy="153708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3" t="5268" r="2343" b="13021"/>
            <a:stretch/>
          </p:blipFill>
          <p:spPr>
            <a:xfrm>
              <a:off x="7701994" y="2114998"/>
              <a:ext cx="2605282" cy="1537087"/>
            </a:xfrm>
            <a:prstGeom prst="rect">
              <a:avLst/>
            </a:prstGeom>
            <a:ln w="28575">
              <a:solidFill>
                <a:srgbClr val="0060A8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04EE4D-6310-4A1B-A091-373AEF3ACB85}"/>
                </a:ext>
              </a:extLst>
            </p:cNvPr>
            <p:cNvSpPr txBox="1"/>
            <p:nvPr/>
          </p:nvSpPr>
          <p:spPr>
            <a:xfrm>
              <a:off x="9996133" y="2165785"/>
              <a:ext cx="622286" cy="26161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Метро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BFC6EF-FB22-4E42-86A1-AA5AA9F40D54}"/>
              </a:ext>
            </a:extLst>
          </p:cNvPr>
          <p:cNvGrpSpPr/>
          <p:nvPr/>
        </p:nvGrpSpPr>
        <p:grpSpPr>
          <a:xfrm>
            <a:off x="4800976" y="728704"/>
            <a:ext cx="3232216" cy="1423821"/>
            <a:chOff x="4422238" y="958855"/>
            <a:chExt cx="3232216" cy="142382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D4EAE38-6755-45C3-9A5C-A41F7B39E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6" t="19662" b="3800"/>
            <a:stretch/>
          </p:blipFill>
          <p:spPr>
            <a:xfrm>
              <a:off x="4422238" y="958855"/>
              <a:ext cx="2605282" cy="1423821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264619-D68C-434E-A590-933D9AC8211C}"/>
                </a:ext>
              </a:extLst>
            </p:cNvPr>
            <p:cNvSpPr txBox="1"/>
            <p:nvPr/>
          </p:nvSpPr>
          <p:spPr>
            <a:xfrm>
              <a:off x="6400585" y="1025714"/>
              <a:ext cx="1253869" cy="26161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Автотранспорт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09485A9-9E4E-4DC3-AA7F-D45778AD479C}"/>
              </a:ext>
            </a:extLst>
          </p:cNvPr>
          <p:cNvSpPr txBox="1"/>
          <p:nvPr/>
        </p:nvSpPr>
        <p:spPr>
          <a:xfrm>
            <a:off x="4627567" y="2603671"/>
            <a:ext cx="29521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Синхронизация расписания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железнодорожного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автомобильного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транспорта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CFBC91E-B3AC-4F83-84B1-1BBF4B858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11114" y="2194562"/>
            <a:ext cx="974077" cy="464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415416-86DC-48CD-9C94-E65526284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812">
            <a:off x="6699967" y="2906973"/>
            <a:ext cx="974077" cy="4646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06505A8-51EB-45D6-8BDC-BF4E0B61F3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2530">
            <a:off x="4486445" y="2843379"/>
            <a:ext cx="974077" cy="464666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1AA9AAB-C0EF-4D37-B956-56E6B36FB463}"/>
              </a:ext>
            </a:extLst>
          </p:cNvPr>
          <p:cNvSpPr/>
          <p:nvPr/>
        </p:nvSpPr>
        <p:spPr>
          <a:xfrm>
            <a:off x="861848" y="546538"/>
            <a:ext cx="10121271" cy="3132383"/>
          </a:xfrm>
          <a:prstGeom prst="roundRect">
            <a:avLst>
              <a:gd name="adj" fmla="val 7272"/>
            </a:avLst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8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-4152900" y="2818956"/>
            <a:ext cx="1216217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rgbClr val="2A68A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50469" y="903627"/>
            <a:ext cx="6382176" cy="499373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Удовлетворение спроса экономики и населения страны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50467" y="1520307"/>
            <a:ext cx="6382176" cy="504981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44568" y="2108364"/>
            <a:ext cx="6388075" cy="499882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объемов перевозок грузов и пассажиров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546677" y="2751547"/>
            <a:ext cx="6382176" cy="499882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Контейнеризация и сохранение транзита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12669" y="3401524"/>
            <a:ext cx="6382176" cy="499882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Инновационное и инвестиционное развитие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544568" y="4086525"/>
            <a:ext cx="6382176" cy="648000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эффективного обслуживания глобальных цепочек поставок крупнейших белорусских и международных клиентов с расширением перевозочного и логистического бизнеса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544568" y="4902575"/>
            <a:ext cx="6382176" cy="484920"/>
          </a:xfrm>
          <a:prstGeom prst="roundRect">
            <a:avLst>
              <a:gd name="adj" fmla="val 2952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кадрового потенциала</a:t>
            </a:r>
            <a:endParaRPr lang="en-US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7731BFA-4375-B6BF-7532-746E0337D88F}"/>
              </a:ext>
            </a:extLst>
          </p:cNvPr>
          <p:cNvCxnSpPr>
            <a:cxnSpLocks/>
            <a:stCxn id="6" idx="3"/>
            <a:endCxn id="2" idx="1"/>
          </p:cNvCxnSpPr>
          <p:nvPr/>
        </p:nvCxnSpPr>
        <p:spPr>
          <a:xfrm flipV="1">
            <a:off x="3504504" y="1153314"/>
            <a:ext cx="1045965" cy="2085419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9193454-6752-E105-F8C2-FAEE93B546E5}"/>
              </a:ext>
            </a:extLst>
          </p:cNvPr>
          <p:cNvCxnSpPr>
            <a:cxnSpLocks/>
            <a:stCxn id="6" idx="3"/>
            <a:endCxn id="35" idx="1"/>
          </p:cNvCxnSpPr>
          <p:nvPr/>
        </p:nvCxnSpPr>
        <p:spPr>
          <a:xfrm flipV="1">
            <a:off x="3504504" y="1772798"/>
            <a:ext cx="1045963" cy="1465935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857BAA3-4F6D-904A-1439-0B7AF31936DB}"/>
              </a:ext>
            </a:extLst>
          </p:cNvPr>
          <p:cNvCxnSpPr>
            <a:cxnSpLocks/>
            <a:stCxn id="6" idx="3"/>
            <a:endCxn id="36" idx="1"/>
          </p:cNvCxnSpPr>
          <p:nvPr/>
        </p:nvCxnSpPr>
        <p:spPr>
          <a:xfrm flipV="1">
            <a:off x="3504504" y="2358305"/>
            <a:ext cx="1040064" cy="880428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AAA4D4F-DE03-A261-0FB9-32D864BCEC50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3520111" y="3001488"/>
            <a:ext cx="1026566" cy="266536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6E7A460-7C4E-A645-EF09-7351E647D292}"/>
              </a:ext>
            </a:extLst>
          </p:cNvPr>
          <p:cNvCxnSpPr>
            <a:cxnSpLocks/>
            <a:stCxn id="6" idx="3"/>
            <a:endCxn id="38" idx="1"/>
          </p:cNvCxnSpPr>
          <p:nvPr/>
        </p:nvCxnSpPr>
        <p:spPr>
          <a:xfrm>
            <a:off x="3504504" y="3238733"/>
            <a:ext cx="1008165" cy="412732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CBF8513-57BB-53F7-94A0-E916727C6F8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504504" y="3238733"/>
            <a:ext cx="1045963" cy="873635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2043824-89B2-38F0-14CE-0DB581544222}"/>
              </a:ext>
            </a:extLst>
          </p:cNvPr>
          <p:cNvCxnSpPr>
            <a:cxnSpLocks/>
            <a:stCxn id="6" idx="3"/>
            <a:endCxn id="42" idx="1"/>
          </p:cNvCxnSpPr>
          <p:nvPr/>
        </p:nvCxnSpPr>
        <p:spPr>
          <a:xfrm>
            <a:off x="3504504" y="3238733"/>
            <a:ext cx="1040064" cy="1906302"/>
          </a:xfrm>
          <a:prstGeom prst="straightConnector1">
            <a:avLst/>
          </a:prstGeom>
          <a:ln w="19050" cap="rnd">
            <a:solidFill>
              <a:schemeClr val="accent2"/>
            </a:solidFill>
            <a:round/>
            <a:headEnd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EECE8A0-E2F1-8C14-3A05-A59847CBB615}"/>
              </a:ext>
            </a:extLst>
          </p:cNvPr>
          <p:cNvGrpSpPr/>
          <p:nvPr/>
        </p:nvGrpSpPr>
        <p:grpSpPr>
          <a:xfrm>
            <a:off x="746393" y="2091873"/>
            <a:ext cx="2796907" cy="2781300"/>
            <a:chOff x="1114693" y="1498600"/>
            <a:chExt cx="2796907" cy="278130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B3D9985F-3D0B-13C3-E324-9E35AC4C91B6}"/>
                </a:ext>
              </a:extLst>
            </p:cNvPr>
            <p:cNvSpPr/>
            <p:nvPr/>
          </p:nvSpPr>
          <p:spPr>
            <a:xfrm>
              <a:off x="1130300" y="1498600"/>
              <a:ext cx="2781300" cy="278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59B1C0-D9D2-4029-2685-6C9BA07E7CC4}"/>
                </a:ext>
              </a:extLst>
            </p:cNvPr>
            <p:cNvSpPr txBox="1"/>
            <p:nvPr/>
          </p:nvSpPr>
          <p:spPr>
            <a:xfrm>
              <a:off x="1114693" y="2460794"/>
              <a:ext cx="2758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ЦЕЛИ СТРАТЕГИИ</a:t>
              </a:r>
            </a:p>
          </p:txBody>
        </p:sp>
      </p:grpSp>
      <p:sp>
        <p:nvSpPr>
          <p:cNvPr id="55" name="Номер слайда 1">
            <a:extLst>
              <a:ext uri="{FF2B5EF4-FFF2-40B4-BE49-F238E27FC236}">
                <a16:creationId xmlns:a16="http://schemas.microsoft.com/office/drawing/2014/main" id="{797B19A2-9FCF-DA76-3949-9040E2B66DD6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-10525" y="38322"/>
            <a:ext cx="12192000" cy="575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ЦЕЛИ СТРАТЕГИЧЕСКОГО РАЗВИТИЯ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8075" y="3423399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0430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F5B7CAC-0998-D854-755D-3DAB3AA8EDF7}"/>
              </a:ext>
            </a:extLst>
          </p:cNvPr>
          <p:cNvGrpSpPr/>
          <p:nvPr/>
        </p:nvGrpSpPr>
        <p:grpSpPr>
          <a:xfrm>
            <a:off x="4801242" y="2113205"/>
            <a:ext cx="2758111" cy="2308674"/>
            <a:chOff x="1242516" y="1734912"/>
            <a:chExt cx="2758111" cy="2308674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8326E25F-18E8-7DF6-837E-FE164F1D7221}"/>
                </a:ext>
              </a:extLst>
            </p:cNvPr>
            <p:cNvSpPr/>
            <p:nvPr/>
          </p:nvSpPr>
          <p:spPr>
            <a:xfrm>
              <a:off x="1419450" y="1734912"/>
              <a:ext cx="2308674" cy="2308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25F4D-E1DF-94B4-F17D-B916B0F3E2F4}"/>
                </a:ext>
              </a:extLst>
            </p:cNvPr>
            <p:cNvSpPr txBox="1"/>
            <p:nvPr/>
          </p:nvSpPr>
          <p:spPr>
            <a:xfrm>
              <a:off x="1242516" y="3030809"/>
              <a:ext cx="2758111" cy="726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КЛЮЧЕВЫХ</a:t>
              </a:r>
            </a:p>
            <a:p>
              <a:pPr algn="ctr">
                <a:lnSpc>
                  <a:spcPct val="120000"/>
                </a:lnSpc>
              </a:pPr>
              <a:r>
                <a:rPr lang="ru-RU" sz="1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ЗАДАЧ</a:t>
              </a:r>
            </a:p>
          </p:txBody>
        </p:sp>
      </p:grpSp>
      <p:sp>
        <p:nvSpPr>
          <p:cNvPr id="21" name="Номер слайда 1">
            <a:extLst>
              <a:ext uri="{FF2B5EF4-FFF2-40B4-BE49-F238E27FC236}">
                <a16:creationId xmlns:a16="http://schemas.microsoft.com/office/drawing/2014/main" id="{E3F68792-103F-7FB9-5279-D2228230407E}"/>
              </a:ext>
            </a:extLst>
          </p:cNvPr>
          <p:cNvSpPr txBox="1">
            <a:spLocks/>
          </p:cNvSpPr>
          <p:nvPr/>
        </p:nvSpPr>
        <p:spPr>
          <a:xfrm>
            <a:off x="11630315" y="6396186"/>
            <a:ext cx="379819" cy="29592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60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1BE6C6C-7E20-D1AA-575F-2EA41F9F5ECC}"/>
              </a:ext>
            </a:extLst>
          </p:cNvPr>
          <p:cNvSpPr txBox="1">
            <a:spLocks/>
          </p:cNvSpPr>
          <p:nvPr/>
        </p:nvSpPr>
        <p:spPr>
          <a:xfrm>
            <a:off x="-10525" y="38322"/>
            <a:ext cx="12192000" cy="575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ЗАДАЧИ СТРАТЕГИЧЕСКОГО РАЗВИТИЯ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184679" y="1333684"/>
            <a:ext cx="4395738" cy="1493188"/>
            <a:chOff x="37442" y="833621"/>
            <a:chExt cx="4395738" cy="149318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83732" y="850079"/>
              <a:ext cx="3949448" cy="147673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3525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Обеспечение высокого уровня безопасности с модернизацией инфраструктуры железнодорожной сети, обновлением подвижного состава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76C7FEA-72FA-0A46-A6F4-F09486AAA4B0}"/>
                </a:ext>
              </a:extLst>
            </p:cNvPr>
            <p:cNvSpPr txBox="1"/>
            <p:nvPr/>
          </p:nvSpPr>
          <p:spPr>
            <a:xfrm>
              <a:off x="37442" y="833621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1</a:t>
              </a:r>
              <a:endParaRPr lang="ru-RU" sz="7200" dirty="0">
                <a:solidFill>
                  <a:schemeClr val="accent2"/>
                </a:solidFill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644799" y="3052502"/>
            <a:ext cx="3755548" cy="1200329"/>
            <a:chOff x="4433180" y="745652"/>
            <a:chExt cx="3755548" cy="120032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837961" y="812347"/>
              <a:ext cx="3350767" cy="10547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Финансовая устойчивость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и повышение эффективности деятельности железнодорожного вида транспорта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1017F9-FD4A-F998-965C-962DC97B9792}"/>
                </a:ext>
              </a:extLst>
            </p:cNvPr>
            <p:cNvSpPr txBox="1"/>
            <p:nvPr/>
          </p:nvSpPr>
          <p:spPr>
            <a:xfrm>
              <a:off x="4433180" y="745652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2</a:t>
              </a:r>
              <a:endParaRPr lang="ru-RU" sz="7200" dirty="0">
                <a:solidFill>
                  <a:schemeClr val="accent2"/>
                </a:solidFill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83346" y="4488574"/>
            <a:ext cx="3755835" cy="1204675"/>
            <a:chOff x="8071480" y="1031517"/>
            <a:chExt cx="3755835" cy="1204675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8419879" y="1031517"/>
              <a:ext cx="3407436" cy="1204675"/>
            </a:xfrm>
            <a:prstGeom prst="roundRect">
              <a:avLst>
                <a:gd name="adj" fmla="val 2038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1938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Совершенствование организационной структуры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BB248C3-0BC4-5552-810C-82826B4D84F0}"/>
                </a:ext>
              </a:extLst>
            </p:cNvPr>
            <p:cNvSpPr txBox="1"/>
            <p:nvPr/>
          </p:nvSpPr>
          <p:spPr>
            <a:xfrm>
              <a:off x="8071480" y="1035863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716977" y="5177465"/>
            <a:ext cx="3792170" cy="1200329"/>
            <a:chOff x="7736287" y="2817311"/>
            <a:chExt cx="3792170" cy="120032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8096985" y="2865254"/>
              <a:ext cx="3431472" cy="1148581"/>
            </a:xfrm>
            <a:prstGeom prst="roundRect">
              <a:avLst>
                <a:gd name="adj" fmla="val 220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Развитие логистики, тарифное регулирование для повышения доходности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CE28180-1055-2AA6-A187-3B3F6195ED94}"/>
                </a:ext>
              </a:extLst>
            </p:cNvPr>
            <p:cNvSpPr txBox="1"/>
            <p:nvPr/>
          </p:nvSpPr>
          <p:spPr>
            <a:xfrm>
              <a:off x="7736287" y="2817311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65052" y="4155303"/>
            <a:ext cx="3710680" cy="1200329"/>
            <a:chOff x="7817776" y="4642897"/>
            <a:chExt cx="3710680" cy="120032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8174419" y="4758547"/>
              <a:ext cx="3354037" cy="746142"/>
            </a:xfrm>
            <a:prstGeom prst="roundRect">
              <a:avLst>
                <a:gd name="adj" fmla="val 2129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1938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Цифровая трансформация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D1382C-BA9B-087C-01C8-36EC2CB3F5F1}"/>
                </a:ext>
              </a:extLst>
            </p:cNvPr>
            <p:cNvSpPr txBox="1"/>
            <p:nvPr/>
          </p:nvSpPr>
          <p:spPr>
            <a:xfrm>
              <a:off x="7817776" y="4642897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16939" y="2788827"/>
            <a:ext cx="4162295" cy="1200329"/>
            <a:chOff x="3655481" y="4888970"/>
            <a:chExt cx="4162295" cy="1200329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012124" y="4888970"/>
              <a:ext cx="3805652" cy="1200329"/>
            </a:xfrm>
            <a:prstGeom prst="roundRect">
              <a:avLst>
                <a:gd name="adj" fmla="val 23461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3538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Электрификация участков сети, экологическая устойчивость и внедрение «зеленых» технологий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7AE600-DF43-E871-8350-46790D39AF6A}"/>
                </a:ext>
              </a:extLst>
            </p:cNvPr>
            <p:cNvSpPr txBox="1"/>
            <p:nvPr/>
          </p:nvSpPr>
          <p:spPr>
            <a:xfrm>
              <a:off x="3655481" y="4888970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03691" y="1264344"/>
            <a:ext cx="4754737" cy="1301357"/>
            <a:chOff x="188267" y="2957761"/>
            <a:chExt cx="4244913" cy="130135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59471" y="3110389"/>
              <a:ext cx="3873709" cy="1148729"/>
            </a:xfrm>
            <a:prstGeom prst="roundRect">
              <a:avLst>
                <a:gd name="adj" fmla="val 2129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3538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Развитие кадрового потенциала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 формированием эффективной системы управления кадрами и повышением производительности труда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6BD555-A0E8-BCDB-2328-FFC30B14D2FA}"/>
                </a:ext>
              </a:extLst>
            </p:cNvPr>
            <p:cNvSpPr txBox="1"/>
            <p:nvPr/>
          </p:nvSpPr>
          <p:spPr>
            <a:xfrm>
              <a:off x="188267" y="2957761"/>
              <a:ext cx="104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solidFill>
                    <a:schemeClr val="accent2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745724" y="232315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08272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891</Words>
  <Application>Microsoft Office PowerPoint</Application>
  <PresentationFormat>Широкоэкранный</PresentationFormat>
  <Paragraphs>174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Анкуда Андрей Александрович</dc:creator>
  <cp:lastModifiedBy>Bakyt Orozbaev</cp:lastModifiedBy>
  <cp:revision>384</cp:revision>
  <cp:lastPrinted>2023-07-18T06:41:44Z</cp:lastPrinted>
  <dcterms:created xsi:type="dcterms:W3CDTF">2022-01-20T10:50:27Z</dcterms:created>
  <dcterms:modified xsi:type="dcterms:W3CDTF">2025-02-11T08:00:53Z</dcterms:modified>
</cp:coreProperties>
</file>