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8" r:id="rId2"/>
    <p:sldId id="405" r:id="rId3"/>
    <p:sldId id="406" r:id="rId4"/>
    <p:sldId id="412" r:id="rId5"/>
    <p:sldId id="413" r:id="rId6"/>
    <p:sldId id="414" r:id="rId7"/>
    <p:sldId id="415" r:id="rId8"/>
    <p:sldId id="416" r:id="rId9"/>
    <p:sldId id="418" r:id="rId10"/>
    <p:sldId id="41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DBCCB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C1488-D964-4136-814E-D5D710B65BCC}" v="8" dt="2025-01-22T10:22:09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F6EC7-E71D-4ED3-B48D-147A08235DC9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34278-9BEE-472E-8AB2-E57051955D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33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287" indent="-2841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708" indent="-226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6861" indent="-226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2427" indent="-226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9580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6733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886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1039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7E47F1-B10A-437C-8B66-EA0CACCB1B82}" type="slidenum">
              <a:rPr lang="en-US" altLang="cs-CZ" sz="1800"/>
              <a:pPr>
                <a:spcBef>
                  <a:spcPct val="0"/>
                </a:spcBef>
              </a:pPr>
              <a:t>1</a:t>
            </a:fld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55202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95558-D295-1BF6-ECBC-F93AC1601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1E20F0-7349-CC87-4E87-17A266CD7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57DAE6-C028-5BB0-1F7D-61BD5EDA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A5CB2A-91EE-8B88-1FA0-02F1CBCE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C0600F-E062-C5E5-827C-347EAEB3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74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66320-1414-6905-3358-F3654A6F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543761-A082-0322-F19C-18E4C2BD4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06D8A5-DAF0-FCCF-94D0-50711BCE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898060-E5F9-ED0E-9246-DCDD8261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3731D3-3C3D-62BF-5CAC-D80C6449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83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06F581-BB49-323B-58B6-DAEE4D038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546EE2-01B7-F139-A2B0-A6F016402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3738C0-F93C-CFE8-E9FB-3C71C7FB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4ED1C3-E1DD-9D2A-652E-28BB9160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EE2232-48B3-AD44-CC76-27789AE3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58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136000" y="5240080"/>
            <a:ext cx="7056000" cy="709200"/>
          </a:xfrm>
          <a:prstGeom prst="rect">
            <a:avLst/>
          </a:prstGeom>
          <a:solidFill>
            <a:srgbClr val="64B7C8"/>
          </a:solidFill>
        </p:spPr>
        <p:txBody>
          <a:bodyPr rIns="180000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cs-CZ" sz="200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algn="r"/>
            <a:r>
              <a:rPr lang="cs-CZ" sz="2000" dirty="0">
                <a:solidFill>
                  <a:schemeClr val="bg1"/>
                </a:solidFill>
                <a:latin typeface="+mn-lt"/>
              </a:rPr>
              <a:t># jméno</a:t>
            </a:r>
            <a:br>
              <a:rPr lang="cs-CZ" sz="2000" dirty="0">
                <a:solidFill>
                  <a:schemeClr val="bg1"/>
                </a:solidFill>
                <a:latin typeface="+mn-lt"/>
              </a:rPr>
            </a:br>
            <a:r>
              <a:rPr lang="cs-CZ" sz="2000" dirty="0">
                <a:solidFill>
                  <a:schemeClr val="bg1"/>
                </a:solidFill>
                <a:latin typeface="+mn-lt"/>
              </a:rPr>
              <a:t>Odbor drážní a vodní dopravy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5" y="3645024"/>
            <a:ext cx="11157224" cy="914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cs-CZ" sz="4000" b="1" kern="1200" baseline="0" dirty="0" smtClean="0">
                <a:solidFill>
                  <a:srgbClr val="2C5884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>
              <a:defRPr lang="cs-CZ" sz="4000" b="1" kern="1200" dirty="0" smtClean="0">
                <a:solidFill>
                  <a:srgbClr val="2C5884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/>
              <a:t>Název prezentace</a:t>
            </a:r>
          </a:p>
        </p:txBody>
      </p:sp>
      <p:grpSp>
        <p:nvGrpSpPr>
          <p:cNvPr id="3" name="Skupina 2"/>
          <p:cNvGrpSpPr/>
          <p:nvPr userDrawn="1"/>
        </p:nvGrpSpPr>
        <p:grpSpPr>
          <a:xfrm>
            <a:off x="0" y="900113"/>
            <a:ext cx="11712624" cy="690562"/>
            <a:chOff x="0" y="900113"/>
            <a:chExt cx="11712624" cy="690562"/>
          </a:xfrm>
        </p:grpSpPr>
        <p:sp>
          <p:nvSpPr>
            <p:cNvPr id="11" name="Obdélník 10"/>
            <p:cNvSpPr/>
            <p:nvPr/>
          </p:nvSpPr>
          <p:spPr>
            <a:xfrm>
              <a:off x="0" y="900113"/>
              <a:ext cx="8451552" cy="690562"/>
            </a:xfrm>
            <a:prstGeom prst="rect">
              <a:avLst/>
            </a:prstGeom>
            <a:solidFill>
              <a:srgbClr val="2C5884"/>
            </a:solidFill>
            <a:ln>
              <a:solidFill>
                <a:srgbClr val="2C5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endParaRPr lang="cs-CZ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Obrázek 3" descr="logoMD_mini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5608" y="900113"/>
              <a:ext cx="2757016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660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3" y="777032"/>
            <a:ext cx="12191999" cy="404812"/>
          </a:xfrm>
          <a:prstGeom prst="rect">
            <a:avLst/>
          </a:prstGeom>
          <a:solidFill>
            <a:srgbClr val="2C5884"/>
          </a:solidFill>
          <a:ln>
            <a:solidFill>
              <a:srgbClr val="2C5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00"/>
          </a:p>
        </p:txBody>
      </p:sp>
      <p:sp>
        <p:nvSpPr>
          <p:cNvPr id="14" name="Nadpis 13"/>
          <p:cNvSpPr>
            <a:spLocks noGrp="1"/>
          </p:cNvSpPr>
          <p:nvPr>
            <p:ph type="title" hasCustomPrompt="1"/>
          </p:nvPr>
        </p:nvSpPr>
        <p:spPr>
          <a:xfrm>
            <a:off x="10019763" y="744667"/>
            <a:ext cx="2172239" cy="549381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 anchor="ctr" anchorCtr="0">
            <a:spAutoFit/>
          </a:bodyPr>
          <a:lstStyle>
            <a:lvl1pPr algn="r">
              <a:defRPr lang="cs-CZ" sz="3300" kern="1200" dirty="0">
                <a:solidFill>
                  <a:srgbClr val="2C5884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r>
              <a:rPr lang="cs-CZ" dirty="0"/>
              <a:t>Název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39183" y="1412776"/>
            <a:ext cx="11736916" cy="5328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5884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5EB5C6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81AFAE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2C5884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2C588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10572" y="6376246"/>
            <a:ext cx="5577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5884"/>
                </a:solidFill>
                <a:latin typeface="Corbel" panose="020B0503020204020204" pitchFamily="34" charset="0"/>
              </a:defRPr>
            </a:lvl1pPr>
          </a:lstStyle>
          <a:p>
            <a:fld id="{111ADC0F-D9D6-4EB9-A4F9-243074331B15}" type="slidenum">
              <a:rPr lang="en-US" altLang="cs-CZ" smtClean="0"/>
              <a:pPr/>
              <a:t>‹#›</a:t>
            </a:fld>
            <a:endParaRPr lang="en-US" altLang="cs-CZ" dirty="0"/>
          </a:p>
        </p:txBody>
      </p:sp>
      <p:pic>
        <p:nvPicPr>
          <p:cNvPr id="8" name="Obrázek 3" descr="logoMD_mini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81" y="123822"/>
            <a:ext cx="1667236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47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1D4C3-E99A-8343-BFF3-DF187B79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39E574-CFC2-5D41-3F6D-8BCAA627D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94B0E8-4A95-5675-0CC1-6E3C92E7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12A7B2-2723-C156-D858-864D9336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6079A3-28D2-120E-DA4E-76406E5E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44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FC13F-3235-5AA3-528F-EBE5D117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2F11E3-8356-D095-2D94-773EEF7FA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B3D0E9-024B-03FD-11D2-31CF4651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7739A5-E6F0-ABA8-31F7-4BFA8C44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769A77-0D30-EA88-9413-2ABD99BB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2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AB971-EA25-DD02-7B4B-EF2D24EE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FD1D69-D1E4-870A-B9AD-8A92A14D5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F54A61-C8A5-1A07-227A-F9CE535E3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BBA6D7-2369-A00E-4D2A-3D64C860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62B2C3-EE56-6CB4-5061-6C271780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233CD1-A541-B5CC-1560-8B44D616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91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A17E5-7985-2BB9-F402-5CB414BB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0A866-AD54-F961-007D-BC14B3C3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D51006-0BF4-B13F-F739-5D270E4F9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5C0281-5F6B-B834-37C9-57724A534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F871B4-B242-69D9-0B75-902BD0090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4B6563-D6F7-AE67-F151-3B58EE73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A41CE87-B8DE-CFD0-EBEB-BE07997E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4981CA-736B-5F70-5522-D6511CA5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3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43074-16A5-1D4D-F89A-68FFC32D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87E782E-7E83-6CD7-A77F-D545B86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9D6BAC-EF64-BBE6-11BF-A350D65A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F497B1-A3F6-E6D7-3589-DFBBA46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7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74C3AA-2F21-F634-AB89-393F6425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2CB816-41F2-F6D8-6374-BA293684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64C2FE-6C65-ACA3-98FB-CCB99733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38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45258-D2D4-2C01-95BD-0D49E68E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D6A75-EE7D-FD71-E266-3F428FC7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C1DC1D-D0B6-DF6C-545B-3D03FCE1B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EB177A-D6BC-E244-518B-0DD1D55F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C18144-0727-FC89-6D5E-C53F14A3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D36412-1469-2F20-2E7C-C5048A01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83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983CF-3ED4-A36B-578D-98F91270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8A663C-C6D3-0462-E57D-8EFA1F4AD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F236C0-0576-47BF-1C18-60817287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B96545-3E9B-5F5F-7542-2578A764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96C488-1886-C789-D0CA-0D1F0521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47F401-EC0C-F800-4B06-0E57E637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32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A9D3DD-4178-D596-6213-DE504337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8C1F7-A66B-FFD2-3C27-A0B84B62E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463892-51A4-305C-DA4B-D4E1F6AEA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5B742-97E5-409B-B0B4-6170DEE9A6E3}" type="datetimeFigureOut">
              <a:rPr lang="cs-CZ" smtClean="0"/>
              <a:t>23.01.2025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492FDA-B9F7-63AE-1E58-995A495D8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46FFC1-6B92-F651-27F0-5071A508E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E8A2FA-0D70-4CEA-82BE-180EA249A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0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710218" y="2860096"/>
            <a:ext cx="11157224" cy="914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Направления стратегического развития</a:t>
            </a:r>
            <a:endParaRPr lang="cs-CZ" dirty="0"/>
          </a:p>
          <a:p>
            <a:pPr algn="ctr"/>
            <a:r>
              <a:rPr lang="ru-RU" dirty="0"/>
              <a:t> железнодорожного транспорта в Чешской Республике </a:t>
            </a:r>
            <a:r>
              <a:rPr lang="cs-CZ" dirty="0"/>
              <a:t>(</a:t>
            </a:r>
            <a:r>
              <a:rPr lang="ru-RU" dirty="0"/>
              <a:t>ЧР</a:t>
            </a:r>
            <a:r>
              <a:rPr lang="cs-CZ" dirty="0"/>
              <a:t>)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063171" y="5690422"/>
            <a:ext cx="7056000" cy="914399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Josef Vysoký</a:t>
            </a:r>
            <a:r>
              <a:rPr lang="cs-CZ" sz="2400" b="1" dirty="0"/>
              <a:t> </a:t>
            </a:r>
            <a:r>
              <a:rPr lang="cs-CZ" sz="2400" dirty="0"/>
              <a:t>/ </a:t>
            </a:r>
            <a:r>
              <a:rPr lang="ru-RU" sz="2400" dirty="0"/>
              <a:t>Йосеф Высоки </a:t>
            </a:r>
            <a:br>
              <a:rPr lang="ru-RU" sz="2400" dirty="0"/>
            </a:br>
            <a:r>
              <a:rPr lang="ru-RU" dirty="0"/>
              <a:t>Департамент железнодорожного транспорта</a:t>
            </a:r>
            <a:br>
              <a:rPr lang="ru-RU" dirty="0"/>
            </a:br>
            <a:r>
              <a:rPr lang="ru-RU" sz="1800" b="1" dirty="0"/>
              <a:t>Министерство транспорта Чешской Республики</a:t>
            </a:r>
            <a:endParaRPr lang="cs-CZ" sz="1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965240"/>
            <a:ext cx="7320136" cy="504056"/>
          </a:xfrm>
          <a:prstGeom prst="rect">
            <a:avLst/>
          </a:prstGeom>
          <a:noFill/>
        </p:spPr>
        <p:txBody>
          <a:bodyPr rIns="180000" anchor="ctr"/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00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cs-CZ" sz="1900" dirty="0"/>
              <a:t>11. - 12.</a:t>
            </a:r>
            <a:r>
              <a:rPr lang="ru-RU" sz="1900" dirty="0"/>
              <a:t>февраля </a:t>
            </a:r>
            <a:r>
              <a:rPr lang="cs-CZ" sz="1900" dirty="0"/>
              <a:t>2025</a:t>
            </a:r>
            <a:r>
              <a:rPr lang="ru-RU" sz="1900" dirty="0"/>
              <a:t> г.</a:t>
            </a:r>
            <a:r>
              <a:rPr lang="cs-CZ" sz="1900" dirty="0"/>
              <a:t>, </a:t>
            </a:r>
            <a:r>
              <a:rPr lang="ru-RU" sz="1900" dirty="0"/>
              <a:t>Комитет ОСЖД</a:t>
            </a:r>
            <a:r>
              <a:rPr lang="cs-CZ" sz="1900" dirty="0"/>
              <a:t>,</a:t>
            </a:r>
            <a:r>
              <a:rPr lang="ru-RU" sz="1900" dirty="0"/>
              <a:t> г</a:t>
            </a:r>
            <a:r>
              <a:rPr lang="cs-CZ" sz="1900" dirty="0"/>
              <a:t>. </a:t>
            </a:r>
            <a:r>
              <a:rPr lang="ru-RU" sz="1900" dirty="0"/>
              <a:t>Варшава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0059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B12769-CD72-2B58-273F-41F917EF5C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1459" y="3429000"/>
            <a:ext cx="5663657" cy="1346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Спасибо за внимание</a:t>
            </a:r>
            <a:r>
              <a:rPr lang="cs-CZ" sz="4400" dirty="0"/>
              <a:t>!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CB9CC2-040A-D017-572F-848CC38DB556}"/>
              </a:ext>
            </a:extLst>
          </p:cNvPr>
          <p:cNvSpPr txBox="1">
            <a:spLocks/>
          </p:cNvSpPr>
          <p:nvPr/>
        </p:nvSpPr>
        <p:spPr>
          <a:xfrm>
            <a:off x="7347857" y="5283219"/>
            <a:ext cx="4771314" cy="742023"/>
          </a:xfrm>
          <a:prstGeom prst="rect">
            <a:avLst/>
          </a:prstGeom>
          <a:solidFill>
            <a:srgbClr val="64B7C8"/>
          </a:solidFill>
          <a:ln>
            <a:noFill/>
          </a:ln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lang="cs-CZ" sz="2400" b="1" i="0" u="none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cs-CZ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j</a:t>
            </a:r>
            <a:r>
              <a:rPr lang="cs-CZ" sz="7200" b="0" dirty="0" err="1">
                <a:solidFill>
                  <a:sysClr val="window" lastClr="FFFFFF"/>
                </a:solidFill>
              </a:rPr>
              <a:t>osef.vysoky</a:t>
            </a:r>
            <a:r>
              <a:rPr kumimoji="0" lang="cs-CZ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@md.gov.cz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40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4AB0A-C8D5-1C57-9522-7378185A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570" y="744667"/>
            <a:ext cx="3676432" cy="549381"/>
          </a:xfrm>
        </p:spPr>
        <p:txBody>
          <a:bodyPr/>
          <a:lstStyle/>
          <a:p>
            <a:r>
              <a:rPr lang="ru-RU" dirty="0"/>
              <a:t>Структура доклада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788C6A-B629-6B7E-9A54-32DC6351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DC0F-D9D6-4EB9-A4F9-243074331B15}" type="slidenum">
              <a:rPr lang="en-US" altLang="cs-CZ" smtClean="0"/>
              <a:pPr/>
              <a:t>2</a:t>
            </a:fld>
            <a:endParaRPr lang="en-US" altLang="cs-CZ" dirty="0"/>
          </a:p>
        </p:txBody>
      </p:sp>
      <p:pic>
        <p:nvPicPr>
          <p:cNvPr id="6" name="Obrázek 5" descr="\\Nt.mdcr.cz\datausers$\iveta.kucharova\Desktop\logo\PEROKRESBA.jpg">
            <a:extLst>
              <a:ext uri="{FF2B5EF4-FFF2-40B4-BE49-F238E27FC236}">
                <a16:creationId xmlns:a16="http://schemas.microsoft.com/office/drawing/2014/main" id="{D9C99704-E020-13D7-8BE1-10C0E0C905F1}"/>
              </a:ext>
            </a:extLst>
          </p:cNvPr>
          <p:cNvPicPr/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65" y="3939136"/>
            <a:ext cx="8009670" cy="2918864"/>
          </a:xfrm>
          <a:prstGeom prst="rect">
            <a:avLst/>
          </a:prstGeom>
          <a:noFill/>
          <a:ln>
            <a:noFill/>
          </a:ln>
          <a:effectLst>
            <a:reflection blurRad="660400" stA="6000" endPos="5000" dist="762000" dir="5400000" sy="-100000" algn="bl" rotWithShape="0"/>
            <a:softEdge rad="965200"/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2FEB5E8-234B-4545-4993-4662F8BE3DEF}"/>
              </a:ext>
            </a:extLst>
          </p:cNvPr>
          <p:cNvSpPr txBox="1"/>
          <p:nvPr/>
        </p:nvSpPr>
        <p:spPr>
          <a:xfrm>
            <a:off x="1963971" y="2250219"/>
            <a:ext cx="80096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Основные проекты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ВСМ в ЧР</a:t>
            </a:r>
            <a:endParaRPr lang="cs-CZ" dirty="0"/>
          </a:p>
          <a:p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Обычные линии в ЧР в контексте коридоров ОСЖД в ближайшие 10 лет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Технологическое развитие - Европейская система управления движением поездов «</a:t>
            </a:r>
            <a:r>
              <a:rPr lang="cs-CZ" dirty="0"/>
              <a:t>ETCS</a:t>
            </a:r>
            <a:r>
              <a:rPr lang="ru-RU" dirty="0"/>
              <a:t> »</a:t>
            </a:r>
            <a:r>
              <a:rPr lang="cs-CZ" dirty="0"/>
              <a:t>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6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B163A-6D6E-6F41-38A4-2B01C9B2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4462" y="744667"/>
            <a:ext cx="1867540" cy="549381"/>
          </a:xfrm>
        </p:spPr>
        <p:txBody>
          <a:bodyPr/>
          <a:lstStyle/>
          <a:p>
            <a:r>
              <a:rPr lang="ru-RU" dirty="0"/>
              <a:t>ВСМ в ЧР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D11A06-1495-934A-5EA8-EA98F6FA9E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55B1C3"/>
                </a:solidFill>
              </a:rPr>
              <a:t>Основные факты</a:t>
            </a:r>
          </a:p>
          <a:p>
            <a:r>
              <a:rPr lang="ru-RU" dirty="0">
                <a:solidFill>
                  <a:srgbClr val="55B1C3"/>
                </a:solidFill>
              </a:rPr>
              <a:t>проект входит в </a:t>
            </a:r>
            <a:r>
              <a:rPr lang="cs-CZ" dirty="0">
                <a:solidFill>
                  <a:srgbClr val="55B1C3"/>
                </a:solidFill>
              </a:rPr>
              <a:t>TEN-T</a:t>
            </a:r>
            <a:r>
              <a:rPr lang="ru-RU" dirty="0">
                <a:solidFill>
                  <a:srgbClr val="55B1C3"/>
                </a:solidFill>
              </a:rPr>
              <a:t> (Трансъевропейская транспортная сеть</a:t>
            </a:r>
            <a:r>
              <a:rPr lang="cs-CZ" dirty="0">
                <a:solidFill>
                  <a:srgbClr val="55B1C3"/>
                </a:solidFill>
              </a:rPr>
              <a:t>) </a:t>
            </a:r>
            <a:endParaRPr lang="ru-RU" dirty="0">
              <a:solidFill>
                <a:srgbClr val="55B1C3"/>
              </a:solidFill>
            </a:endParaRPr>
          </a:p>
          <a:p>
            <a:r>
              <a:rPr lang="ru-RU" dirty="0">
                <a:solidFill>
                  <a:srgbClr val="55B1C3"/>
                </a:solidFill>
              </a:rPr>
              <a:t>планируется сеть ВСМ длинной в 753 км</a:t>
            </a:r>
            <a:r>
              <a:rPr lang="cs-CZ" dirty="0">
                <a:solidFill>
                  <a:srgbClr val="55B1C3"/>
                </a:solidFill>
              </a:rPr>
              <a:t> (</a:t>
            </a:r>
            <a:r>
              <a:rPr lang="ru-RU" dirty="0">
                <a:solidFill>
                  <a:srgbClr val="55B1C3"/>
                </a:solidFill>
              </a:rPr>
              <a:t>имеется проектная документация</a:t>
            </a:r>
            <a:r>
              <a:rPr lang="cs-CZ" dirty="0">
                <a:solidFill>
                  <a:srgbClr val="55B1C3"/>
                </a:solidFill>
              </a:rPr>
              <a:t> </a:t>
            </a:r>
            <a:r>
              <a:rPr lang="ru-RU" dirty="0">
                <a:solidFill>
                  <a:srgbClr val="55B1C3"/>
                </a:solidFill>
              </a:rPr>
              <a:t>для строительства 351км</a:t>
            </a:r>
            <a:r>
              <a:rPr lang="cs-CZ" dirty="0">
                <a:solidFill>
                  <a:srgbClr val="55B1C3"/>
                </a:solidFill>
              </a:rPr>
              <a:t>)</a:t>
            </a:r>
            <a:endParaRPr lang="ru-RU" dirty="0">
              <a:solidFill>
                <a:srgbClr val="55B1C3"/>
              </a:solidFill>
            </a:endParaRPr>
          </a:p>
          <a:p>
            <a:r>
              <a:rPr lang="ru-RU" dirty="0">
                <a:solidFill>
                  <a:srgbClr val="55B1C3"/>
                </a:solidFill>
              </a:rPr>
              <a:t>макс. скорость 320 км/ч</a:t>
            </a:r>
          </a:p>
          <a:p>
            <a:r>
              <a:rPr lang="ru-RU" dirty="0">
                <a:solidFill>
                  <a:srgbClr val="55B1C3"/>
                </a:solidFill>
              </a:rPr>
              <a:t>введение в эксплуатацию в 30-е годы </a:t>
            </a:r>
            <a:r>
              <a:rPr lang="cs-CZ" dirty="0">
                <a:solidFill>
                  <a:srgbClr val="55B1C3"/>
                </a:solidFill>
              </a:rPr>
              <a:t>(</a:t>
            </a:r>
            <a:r>
              <a:rPr lang="ru-RU" dirty="0">
                <a:solidFill>
                  <a:srgbClr val="55B1C3"/>
                </a:solidFill>
              </a:rPr>
              <a:t>начало строительства в 2026- 2027 г.</a:t>
            </a:r>
            <a:r>
              <a:rPr lang="cs-CZ" dirty="0">
                <a:solidFill>
                  <a:srgbClr val="55B1C3"/>
                </a:solidFill>
              </a:rPr>
              <a:t>)</a:t>
            </a:r>
            <a:endParaRPr lang="ru-RU" dirty="0">
              <a:solidFill>
                <a:srgbClr val="55B1C3"/>
              </a:solidFill>
            </a:endParaRPr>
          </a:p>
          <a:p>
            <a:endParaRPr lang="ru-RU" dirty="0">
              <a:solidFill>
                <a:srgbClr val="55B1C3"/>
              </a:solidFill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55B1C3"/>
                </a:solidFill>
              </a:rPr>
              <a:t>Цель</a:t>
            </a:r>
          </a:p>
          <a:p>
            <a:r>
              <a:rPr lang="ru-RU" dirty="0">
                <a:solidFill>
                  <a:srgbClr val="55B1C3"/>
                </a:solidFill>
              </a:rPr>
              <a:t>увеличение пропускной способности ж/д сети в ЧР, повышение скоростного лимита для пассажирских поездов </a:t>
            </a:r>
            <a:r>
              <a:rPr lang="cs-CZ" dirty="0">
                <a:solidFill>
                  <a:srgbClr val="55B1C3"/>
                </a:solidFill>
              </a:rPr>
              <a:t>(</a:t>
            </a:r>
            <a:r>
              <a:rPr lang="ru-RU" dirty="0">
                <a:solidFill>
                  <a:srgbClr val="55B1C3"/>
                </a:solidFill>
              </a:rPr>
              <a:t> т.е. поездов дальнего следования, поездов-экспресс и межрегиональных поездов</a:t>
            </a:r>
            <a:r>
              <a:rPr lang="cs-CZ" dirty="0">
                <a:solidFill>
                  <a:srgbClr val="55B1C3"/>
                </a:solidFill>
              </a:rPr>
              <a:t>)</a:t>
            </a:r>
            <a:endParaRPr lang="ru-RU" dirty="0">
              <a:solidFill>
                <a:srgbClr val="55B1C3"/>
              </a:solidFill>
            </a:endParaRPr>
          </a:p>
          <a:p>
            <a:r>
              <a:rPr lang="ru-RU" dirty="0">
                <a:solidFill>
                  <a:srgbClr val="55B1C3"/>
                </a:solidFill>
              </a:rPr>
              <a:t>побочное положительное влияние на обычные линии </a:t>
            </a:r>
            <a:r>
              <a:rPr lang="cs-CZ" dirty="0">
                <a:solidFill>
                  <a:srgbClr val="55B1C3"/>
                </a:solidFill>
              </a:rPr>
              <a:t>(</a:t>
            </a:r>
            <a:r>
              <a:rPr lang="ru-RU" dirty="0">
                <a:solidFill>
                  <a:srgbClr val="55B1C3"/>
                </a:solidFill>
              </a:rPr>
              <a:t>региональные и грузовые поезда</a:t>
            </a:r>
            <a:r>
              <a:rPr lang="cs-CZ" dirty="0">
                <a:solidFill>
                  <a:srgbClr val="55B1C3"/>
                </a:solidFill>
              </a:rPr>
              <a:t>)</a:t>
            </a:r>
            <a:r>
              <a:rPr lang="ru-RU" dirty="0">
                <a:solidFill>
                  <a:srgbClr val="55B1C3"/>
                </a:solidFill>
              </a:rPr>
              <a:t> </a:t>
            </a:r>
          </a:p>
          <a:p>
            <a:r>
              <a:rPr lang="ru-RU" dirty="0">
                <a:solidFill>
                  <a:srgbClr val="55B1C3"/>
                </a:solidFill>
              </a:rPr>
              <a:t>сокращение времени в пути</a:t>
            </a:r>
            <a:endParaRPr lang="en-US" dirty="0">
              <a:solidFill>
                <a:srgbClr val="55B1C3"/>
              </a:solidFill>
            </a:endParaRPr>
          </a:p>
          <a:p>
            <a:endParaRPr lang="cs-CZ" dirty="0">
              <a:solidFill>
                <a:srgbClr val="55B1C3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9C5B9E-9A27-22BA-846A-8D531C3E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DC0F-D9D6-4EB9-A4F9-243074331B15}" type="slidenum">
              <a:rPr lang="en-US" altLang="cs-CZ" smtClean="0"/>
              <a:pPr/>
              <a:t>3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9985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F6959-881B-ECB9-D4CE-F58E5E91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03" y="744667"/>
            <a:ext cx="3421299" cy="549381"/>
          </a:xfrm>
        </p:spPr>
        <p:txBody>
          <a:bodyPr/>
          <a:lstStyle/>
          <a:p>
            <a:r>
              <a:rPr lang="ru-RU" dirty="0"/>
              <a:t>Сеть ВСМ в Чехии</a:t>
            </a:r>
            <a:endParaRPr lang="cs-CZ" dirty="0"/>
          </a:p>
        </p:txBody>
      </p:sp>
      <p:pic>
        <p:nvPicPr>
          <p:cNvPr id="6" name="Picture 2" descr="https://www.spravazeleznic.cz/documents/50004227/119294801/Mapa+pokryt%C3%AD+VRT+v+%C4%8CR/fdac7020-912c-4ac6-8cd4-683633ca9f56?t=1615546598312">
            <a:extLst>
              <a:ext uri="{FF2B5EF4-FFF2-40B4-BE49-F238E27FC236}">
                <a16:creationId xmlns:a16="http://schemas.microsoft.com/office/drawing/2014/main" id="{740E87CC-8AC3-4150-4FEA-411916AF4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b="8102"/>
          <a:stretch/>
        </p:blipFill>
        <p:spPr bwMode="auto">
          <a:xfrm>
            <a:off x="2080705" y="1294048"/>
            <a:ext cx="7810718" cy="51197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3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DC501-1CFC-984C-326C-2305CCF2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529" y="744667"/>
            <a:ext cx="5367473" cy="549381"/>
          </a:xfrm>
        </p:spPr>
        <p:txBody>
          <a:bodyPr/>
          <a:lstStyle/>
          <a:p>
            <a:r>
              <a:rPr lang="ru-RU" dirty="0"/>
              <a:t>Инфраструктурные проекты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573134-D53A-ED06-F9DB-9E04BE869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4-ый и 6-ой коридоры ОСЖД на территории ЧР</a:t>
            </a:r>
          </a:p>
          <a:p>
            <a:endParaRPr lang="cs-CZ" dirty="0"/>
          </a:p>
          <a:p>
            <a:pPr lvl="1"/>
            <a:r>
              <a:rPr lang="ru-RU" dirty="0"/>
              <a:t>ВОХоц </a:t>
            </a:r>
            <a:r>
              <a:rPr lang="cs-CZ" dirty="0"/>
              <a:t>(</a:t>
            </a:r>
            <a:r>
              <a:rPr lang="ru-RU" dirty="0"/>
              <a:t>Велки Осек – Хоцень</a:t>
            </a:r>
            <a:r>
              <a:rPr lang="cs-CZ" dirty="0"/>
              <a:t>)</a:t>
            </a:r>
          </a:p>
          <a:p>
            <a:endParaRPr lang="cs-CZ" dirty="0"/>
          </a:p>
          <a:p>
            <a:pPr lvl="1"/>
            <a:r>
              <a:rPr lang="ru-RU" dirty="0"/>
              <a:t>Нимбурк – Лыса-над-Лабем – Мельник –</a:t>
            </a:r>
          </a:p>
          <a:p>
            <a:pPr marL="457200" lvl="1" indent="0">
              <a:buNone/>
            </a:pPr>
            <a:r>
              <a:rPr lang="ru-RU" dirty="0"/>
              <a:t> – Усти-над-Лабем</a:t>
            </a:r>
            <a:endParaRPr lang="cs-CZ" dirty="0"/>
          </a:p>
          <a:p>
            <a:endParaRPr lang="cs-CZ" dirty="0"/>
          </a:p>
          <a:p>
            <a:pPr lvl="1"/>
            <a:r>
              <a:rPr lang="ru-RU" dirty="0"/>
              <a:t>Модернизация узла Ческа Тржебова</a:t>
            </a:r>
            <a:endParaRPr lang="en-US" dirty="0"/>
          </a:p>
          <a:p>
            <a:endParaRPr lang="en-US" dirty="0"/>
          </a:p>
          <a:p>
            <a:pPr lvl="1"/>
            <a:r>
              <a:rPr lang="ru-RU" dirty="0"/>
              <a:t>Модернизация узла</a:t>
            </a:r>
            <a:r>
              <a:rPr lang="en-US" dirty="0"/>
              <a:t> </a:t>
            </a:r>
            <a:r>
              <a:rPr lang="ru-RU" dirty="0"/>
              <a:t>Острава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EE8C25-4DC3-1D69-C5E2-4170464225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8983"/>
          <a:stretch/>
        </p:blipFill>
        <p:spPr>
          <a:xfrm>
            <a:off x="6313336" y="1900403"/>
            <a:ext cx="5639481" cy="36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8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932A5-229B-5129-63DE-90BC36D9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77" y="744667"/>
            <a:ext cx="7001125" cy="549381"/>
          </a:xfrm>
        </p:spPr>
        <p:txBody>
          <a:bodyPr/>
          <a:lstStyle/>
          <a:p>
            <a:r>
              <a:rPr lang="ru-RU" dirty="0"/>
              <a:t>Инфраструктурные проекты – деталь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9D81F9-FFA7-2420-C60C-FD64D749E2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ВОХоц </a:t>
            </a:r>
            <a:r>
              <a:rPr lang="cs-CZ" dirty="0"/>
              <a:t>(</a:t>
            </a:r>
            <a:r>
              <a:rPr lang="ru-RU" dirty="0"/>
              <a:t>Велки Осек – Хоцень</a:t>
            </a:r>
            <a:r>
              <a:rPr lang="cs-CZ" dirty="0"/>
              <a:t>)</a:t>
            </a:r>
          </a:p>
          <a:p>
            <a:pPr lvl="1"/>
            <a:r>
              <a:rPr lang="ru-RU" sz="2000" dirty="0"/>
              <a:t>начало работ с участка Хоцень – Тыниште-над-Орлици </a:t>
            </a:r>
            <a:r>
              <a:rPr lang="cs-CZ" sz="2000" dirty="0"/>
              <a:t>(</a:t>
            </a:r>
            <a:r>
              <a:rPr lang="ru-RU" sz="2000" dirty="0"/>
              <a:t>введени в эксплуатацию в 2031 г.</a:t>
            </a:r>
          </a:p>
          <a:p>
            <a:pPr lvl="1"/>
            <a:r>
              <a:rPr lang="ru-RU" sz="2000" dirty="0"/>
              <a:t>расширение до 2 путей на даном участке, макс. скорость увеличится до 140 км/ч, обращени</a:t>
            </a:r>
            <a:r>
              <a:rPr lang="cs-CZ" sz="2000" dirty="0"/>
              <a:t>e </a:t>
            </a:r>
            <a:r>
              <a:rPr lang="ru-RU" sz="2000" dirty="0"/>
              <a:t> грузовых поездов</a:t>
            </a:r>
            <a:r>
              <a:rPr lang="cs-CZ" sz="2000" dirty="0"/>
              <a:t> </a:t>
            </a:r>
            <a:r>
              <a:rPr lang="ru-RU" sz="2000" dirty="0"/>
              <a:t>длинной 740м</a:t>
            </a:r>
          </a:p>
          <a:p>
            <a:pPr lvl="1"/>
            <a:r>
              <a:rPr lang="ru-RU" sz="2000" dirty="0"/>
              <a:t>Проектные работы над участком Тыниште-над-Орлици – Градец Кралове</a:t>
            </a:r>
          </a:p>
          <a:p>
            <a:r>
              <a:rPr lang="ru-RU" dirty="0"/>
              <a:t>Нимбурк – Лыса-над-Лабем – Мельник – Усти-над-Лабем </a:t>
            </a:r>
            <a:r>
              <a:rPr lang="cs-CZ" dirty="0"/>
              <a:t>(2035</a:t>
            </a:r>
            <a:r>
              <a:rPr lang="ru-RU" dirty="0"/>
              <a:t> г.</a:t>
            </a:r>
            <a:r>
              <a:rPr lang="cs-CZ" dirty="0"/>
              <a:t>)</a:t>
            </a:r>
            <a:endParaRPr lang="ru-RU" dirty="0"/>
          </a:p>
          <a:p>
            <a:pPr lvl="1"/>
            <a:r>
              <a:rPr lang="ru-RU" sz="2000" dirty="0"/>
              <a:t>макс. скорость увеличится до 160 км/ч</a:t>
            </a:r>
          </a:p>
          <a:p>
            <a:pPr lvl="1"/>
            <a:r>
              <a:rPr lang="ru-RU" sz="2000" dirty="0"/>
              <a:t>расширение до 3 путей в участке Нимбурк – Лыса-над-Лабем </a:t>
            </a:r>
            <a:endParaRPr lang="cs-CZ" sz="2000" dirty="0"/>
          </a:p>
          <a:p>
            <a:r>
              <a:rPr lang="ru-RU" dirty="0"/>
              <a:t>Модернизация узла Ческа Тржебова</a:t>
            </a:r>
            <a:r>
              <a:rPr lang="cs-CZ" dirty="0"/>
              <a:t> (2031</a:t>
            </a:r>
            <a:r>
              <a:rPr lang="ru-RU" dirty="0"/>
              <a:t> г.</a:t>
            </a:r>
            <a:r>
              <a:rPr lang="cs-CZ" dirty="0"/>
              <a:t>)</a:t>
            </a:r>
            <a:endParaRPr lang="ru-RU" dirty="0"/>
          </a:p>
          <a:p>
            <a:pPr lvl="1"/>
            <a:r>
              <a:rPr lang="ru-RU" sz="2000" dirty="0"/>
              <a:t>модернизация более 58 км путей</a:t>
            </a:r>
            <a:r>
              <a:rPr lang="en-US" sz="2000" dirty="0"/>
              <a:t>,</a:t>
            </a:r>
            <a:r>
              <a:rPr lang="ru-RU" sz="2000" dirty="0"/>
              <a:t> 400 стрелочных переводов</a:t>
            </a:r>
            <a:r>
              <a:rPr lang="en-US" sz="2000" dirty="0"/>
              <a:t> </a:t>
            </a:r>
            <a:r>
              <a:rPr lang="ru-RU" sz="2000" dirty="0"/>
              <a:t>и</a:t>
            </a:r>
            <a:r>
              <a:rPr lang="en-US" sz="2000" dirty="0"/>
              <a:t> </a:t>
            </a:r>
            <a:r>
              <a:rPr lang="ru-RU" sz="2000" dirty="0"/>
              <a:t>сортировочной станции</a:t>
            </a:r>
          </a:p>
          <a:p>
            <a:r>
              <a:rPr lang="ru-RU" dirty="0"/>
              <a:t>Модернизация узла Острава </a:t>
            </a:r>
            <a:r>
              <a:rPr lang="cs-CZ" dirty="0"/>
              <a:t>(</a:t>
            </a:r>
            <a:r>
              <a:rPr lang="ru-RU" dirty="0"/>
              <a:t>2034 г.</a:t>
            </a:r>
            <a:r>
              <a:rPr lang="cs-CZ" dirty="0"/>
              <a:t>)</a:t>
            </a:r>
            <a:endParaRPr lang="ru-RU" dirty="0"/>
          </a:p>
          <a:p>
            <a:pPr lvl="1"/>
            <a:r>
              <a:rPr lang="ru-RU" sz="2000" dirty="0"/>
              <a:t>макс. скорость увеличится до 120 км/ч, внедрение </a:t>
            </a:r>
            <a:r>
              <a:rPr lang="cs-CZ" sz="2000" dirty="0"/>
              <a:t>«ETCS »</a:t>
            </a:r>
            <a:r>
              <a:rPr lang="ru-RU" sz="2000" dirty="0"/>
              <a:t> </a:t>
            </a:r>
          </a:p>
          <a:p>
            <a:pPr lvl="1"/>
            <a:r>
              <a:rPr lang="ru-RU" sz="2000" dirty="0"/>
              <a:t>модернизация путей предназначенных для грузовых поездов длинной 740м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7989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B42EB-1B56-51A7-405B-244ED979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247" y="744667"/>
            <a:ext cx="1623755" cy="549381"/>
          </a:xfrm>
        </p:spPr>
        <p:txBody>
          <a:bodyPr/>
          <a:lstStyle/>
          <a:p>
            <a:r>
              <a:rPr lang="ru-RU" dirty="0"/>
              <a:t>«</a:t>
            </a:r>
            <a:r>
              <a:rPr lang="cs-CZ" dirty="0"/>
              <a:t>ETCS</a:t>
            </a:r>
            <a:r>
              <a:rPr lang="ru-RU" dirty="0"/>
              <a:t> »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4DAC6D-BB88-04A5-6D63-03F5DB370C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 января 2025 г.  вводится поэтапно в </a:t>
            </a:r>
            <a:r>
              <a:rPr lang="ru-RU" b="1" dirty="0"/>
              <a:t>эксклюзивную эксплуатацию </a:t>
            </a:r>
            <a:r>
              <a:rPr lang="cs-CZ" dirty="0"/>
              <a:t>«ETCS» 2 –</a:t>
            </a:r>
            <a:r>
              <a:rPr lang="ru-RU" dirty="0"/>
              <a:t>ого уровня</a:t>
            </a:r>
            <a:r>
              <a:rPr lang="cs-CZ" dirty="0"/>
              <a:t> </a:t>
            </a:r>
            <a:r>
              <a:rPr lang="ru-RU" dirty="0"/>
              <a:t>в участках</a:t>
            </a:r>
            <a:r>
              <a:rPr lang="cs-CZ" dirty="0"/>
              <a:t>:</a:t>
            </a:r>
          </a:p>
          <a:p>
            <a:pPr lvl="1"/>
            <a:r>
              <a:rPr lang="ru-RU" dirty="0"/>
              <a:t>Прага</a:t>
            </a:r>
            <a:r>
              <a:rPr lang="cs-CZ" dirty="0"/>
              <a:t> </a:t>
            </a:r>
            <a:r>
              <a:rPr lang="ru-RU" dirty="0"/>
              <a:t>–</a:t>
            </a:r>
            <a:r>
              <a:rPr lang="cs-CZ" dirty="0"/>
              <a:t> </a:t>
            </a:r>
            <a:r>
              <a:rPr lang="ru-RU" dirty="0"/>
              <a:t>Пардубице</a:t>
            </a:r>
            <a:r>
              <a:rPr lang="cs-CZ" dirty="0"/>
              <a:t> </a:t>
            </a:r>
            <a:r>
              <a:rPr lang="ru-RU" dirty="0"/>
              <a:t>–</a:t>
            </a:r>
            <a:r>
              <a:rPr lang="cs-CZ" dirty="0"/>
              <a:t> </a:t>
            </a:r>
            <a:r>
              <a:rPr lang="ru-RU" dirty="0"/>
              <a:t>Ческа Тршебова – Брно – Бржецлав</a:t>
            </a:r>
            <a:endParaRPr lang="cs-CZ" dirty="0"/>
          </a:p>
          <a:p>
            <a:pPr lvl="1"/>
            <a:r>
              <a:rPr lang="ru-RU" dirty="0"/>
              <a:t>Ческа Тржебова –</a:t>
            </a:r>
            <a:r>
              <a:rPr lang="cs-CZ" dirty="0"/>
              <a:t> </a:t>
            </a:r>
            <a:r>
              <a:rPr lang="ru-RU" dirty="0"/>
              <a:t>Оломоуц</a:t>
            </a:r>
            <a:r>
              <a:rPr lang="cs-CZ" dirty="0"/>
              <a:t> </a:t>
            </a:r>
          </a:p>
          <a:p>
            <a:pPr lvl="1"/>
            <a:r>
              <a:rPr lang="ru-RU" dirty="0"/>
              <a:t>Бржецлав – Пржеров – Острава – Богумин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оборудовано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620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км путей, 1400 – 1500 единиц подвижного состава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ожидаемые результаты </a:t>
            </a:r>
            <a:endParaRPr lang="cs-CZ" dirty="0"/>
          </a:p>
          <a:p>
            <a:pPr lvl="1"/>
            <a:r>
              <a:rPr lang="ru-RU" dirty="0"/>
              <a:t>улучшение совместимости трансграничных железнодорожных перевозок </a:t>
            </a:r>
            <a:r>
              <a:rPr lang="cs-CZ"/>
              <a:t>(TSI)</a:t>
            </a:r>
            <a:endParaRPr lang="en-US" dirty="0"/>
          </a:p>
          <a:p>
            <a:pPr lvl="1"/>
            <a:r>
              <a:rPr lang="ru-RU" dirty="0"/>
              <a:t>значительное</a:t>
            </a:r>
            <a:r>
              <a:rPr lang="cs-CZ" dirty="0"/>
              <a:t> </a:t>
            </a:r>
            <a:r>
              <a:rPr lang="ru-RU" dirty="0"/>
              <a:t>повышение безопасности движения</a:t>
            </a:r>
          </a:p>
          <a:p>
            <a:pPr lvl="1"/>
            <a:r>
              <a:rPr lang="ru-RU" dirty="0"/>
              <a:t>повышение технологического уровня ж/д</a:t>
            </a:r>
            <a:r>
              <a:rPr lang="cs-CZ" dirty="0"/>
              <a:t> </a:t>
            </a:r>
            <a:r>
              <a:rPr lang="ru-RU" dirty="0"/>
              <a:t>сети</a:t>
            </a:r>
          </a:p>
          <a:p>
            <a:pPr lvl="1"/>
            <a:endParaRPr lang="cs-CZ" dirty="0"/>
          </a:p>
          <a:p>
            <a:r>
              <a:rPr lang="ru-RU" dirty="0"/>
              <a:t>перспектива</a:t>
            </a:r>
            <a:r>
              <a:rPr lang="en-US" dirty="0"/>
              <a:t> </a:t>
            </a:r>
            <a:r>
              <a:rPr lang="ru-RU" dirty="0"/>
              <a:t>внедрения </a:t>
            </a:r>
            <a:r>
              <a:rPr lang="cs-CZ" dirty="0"/>
              <a:t>«ETCS»</a:t>
            </a:r>
            <a:r>
              <a:rPr lang="en-US" dirty="0"/>
              <a:t> </a:t>
            </a:r>
            <a:r>
              <a:rPr lang="ru-RU" dirty="0"/>
              <a:t>в Чехии</a:t>
            </a:r>
            <a:endParaRPr lang="cs-CZ" dirty="0"/>
          </a:p>
          <a:p>
            <a:pPr lvl="1"/>
            <a:r>
              <a:rPr lang="en-US" dirty="0"/>
              <a:t>2030 – TEN-T </a:t>
            </a:r>
            <a:r>
              <a:rPr lang="ru-RU" dirty="0"/>
              <a:t>сеть</a:t>
            </a:r>
            <a:endParaRPr lang="en-US" dirty="0"/>
          </a:p>
          <a:p>
            <a:pPr lvl="1"/>
            <a:r>
              <a:rPr lang="en-US" dirty="0"/>
              <a:t>2040 – </a:t>
            </a:r>
            <a:r>
              <a:rPr lang="ru-RU" dirty="0"/>
              <a:t>вся ж/д сеть </a:t>
            </a:r>
            <a:endParaRPr lang="en-US" dirty="0"/>
          </a:p>
          <a:p>
            <a:pPr lvl="1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08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90A47-D78E-E222-2F1D-00217DAB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247" y="744667"/>
            <a:ext cx="1623755" cy="549381"/>
          </a:xfrm>
        </p:spPr>
        <p:txBody>
          <a:bodyPr/>
          <a:lstStyle/>
          <a:p>
            <a:r>
              <a:rPr lang="ru-RU" dirty="0"/>
              <a:t>«</a:t>
            </a:r>
            <a:r>
              <a:rPr lang="cs-CZ" dirty="0"/>
              <a:t>ETCS</a:t>
            </a:r>
            <a:r>
              <a:rPr lang="ru-RU" dirty="0"/>
              <a:t> »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1EA0F6-1367-76EB-1B1F-2007A0A1E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80" y="1209036"/>
            <a:ext cx="7664092" cy="54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9F17B62-612F-F6E1-C231-AF39B79A450B}"/>
              </a:ext>
            </a:extLst>
          </p:cNvPr>
          <p:cNvSpPr txBox="1"/>
          <p:nvPr/>
        </p:nvSpPr>
        <p:spPr>
          <a:xfrm>
            <a:off x="333955" y="1508963"/>
            <a:ext cx="270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января 2025 г.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105A49-191B-6AEB-5407-54595E5BC7F9}"/>
              </a:ext>
            </a:extLst>
          </p:cNvPr>
          <p:cNvSpPr txBox="1"/>
          <p:nvPr/>
        </p:nvSpPr>
        <p:spPr>
          <a:xfrm>
            <a:off x="6559826" y="1693629"/>
            <a:ext cx="43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77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B60D6-135E-B920-E996-1BA1AB6B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snímek obrazovky, mapa&#10;&#10;Popis byl vytvořen automaticky">
            <a:extLst>
              <a:ext uri="{FF2B5EF4-FFF2-40B4-BE49-F238E27FC236}">
                <a16:creationId xmlns:a16="http://schemas.microsoft.com/office/drawing/2014/main" id="{D6B85C53-EA16-20D3-DF56-36ED01E5E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1" y="1193232"/>
            <a:ext cx="8053519" cy="55341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250A80E-89D7-CCC0-E96D-3048EFA9681C}"/>
              </a:ext>
            </a:extLst>
          </p:cNvPr>
          <p:cNvSpPr txBox="1"/>
          <p:nvPr/>
        </p:nvSpPr>
        <p:spPr>
          <a:xfrm>
            <a:off x="190831" y="1494845"/>
            <a:ext cx="159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перспектива 2040 г.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110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475</Words>
  <Application>Microsoft Office PowerPoint</Application>
  <PresentationFormat>Широкоэкранный</PresentationFormat>
  <Paragraphs>75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Corbel</vt:lpstr>
      <vt:lpstr>Motiv Office</vt:lpstr>
      <vt:lpstr>Josef Vysoký / Йосеф Высоки  Департамент железнодорожного транспорта Министерство транспорта Чешской Республики</vt:lpstr>
      <vt:lpstr>Структура доклада</vt:lpstr>
      <vt:lpstr>ВСМ в ЧР</vt:lpstr>
      <vt:lpstr>Сеть ВСМ в Чехии</vt:lpstr>
      <vt:lpstr>Инфраструктурные проекты</vt:lpstr>
      <vt:lpstr>Инфраструктурные проекты – деталь</vt:lpstr>
      <vt:lpstr>«ETCS »</vt:lpstr>
      <vt:lpstr>«ETCS 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Vysoký Josef Mgr.</dc:creator>
  <cp:lastModifiedBy>Bakyt Orozbaev</cp:lastModifiedBy>
  <cp:revision>20</cp:revision>
  <dcterms:created xsi:type="dcterms:W3CDTF">2024-11-11T13:48:02Z</dcterms:created>
  <dcterms:modified xsi:type="dcterms:W3CDTF">2025-01-23T09:07:08Z</dcterms:modified>
</cp:coreProperties>
</file>