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2"/>
  </p:notesMasterIdLst>
  <p:sldIdLst>
    <p:sldId id="342" r:id="rId2"/>
    <p:sldId id="350" r:id="rId3"/>
    <p:sldId id="360" r:id="rId4"/>
    <p:sldId id="374" r:id="rId5"/>
    <p:sldId id="361" r:id="rId6"/>
    <p:sldId id="358" r:id="rId7"/>
    <p:sldId id="362" r:id="rId8"/>
    <p:sldId id="372" r:id="rId9"/>
    <p:sldId id="370" r:id="rId10"/>
    <p:sldId id="368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22F"/>
    <a:srgbClr val="00417E"/>
    <a:srgbClr val="E33316"/>
    <a:srgbClr val="3D6026"/>
    <a:srgbClr val="D2DEEF"/>
    <a:srgbClr val="9DC3E6"/>
    <a:srgbClr val="9FA8AC"/>
    <a:srgbClr val="462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7" autoAdjust="0"/>
    <p:restoredTop sz="94641" autoAdjust="0"/>
  </p:normalViewPr>
  <p:slideViewPr>
    <p:cSldViewPr>
      <p:cViewPr varScale="1">
        <p:scale>
          <a:sx n="59" d="100"/>
          <a:sy n="59" d="100"/>
        </p:scale>
        <p:origin x="15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78D98-4691-4466-8D07-8F11AF6138B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77F05A2-5A06-4C90-88B7-5D67D290E9A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Montserrat" panose="00000500000000000000" pitchFamily="2" charset="-52"/>
              <a:cs typeface="Times New Roman" panose="02020603050405020304" pitchFamily="18" charset="0"/>
            </a:rPr>
            <a:t>Раздел </a:t>
          </a:r>
          <a:r>
            <a:rPr lang="en-US" sz="1200" dirty="0">
              <a:latin typeface="Montserrat" panose="00000500000000000000" pitchFamily="2" charset="-52"/>
              <a:cs typeface="Times New Roman" panose="02020603050405020304" pitchFamily="18" charset="0"/>
            </a:rPr>
            <a:t>XXI. «</a:t>
          </a:r>
          <a:r>
            <a:rPr lang="ru-RU" sz="1200" dirty="0">
              <a:latin typeface="Montserrat" panose="00000500000000000000" pitchFamily="2" charset="-52"/>
              <a:cs typeface="Times New Roman" panose="02020603050405020304" pitchFamily="18" charset="0"/>
            </a:rPr>
            <a:t>Транспорт» (ст. 86)</a:t>
          </a:r>
        </a:p>
      </dgm:t>
    </dgm:pt>
    <dgm:pt modelId="{0B5000CC-C192-4AFB-ACE0-26A8EB1BA31C}" type="parTrans" cxnId="{DFCC0BFD-6D3A-4D4F-BB04-BEFF8F242BA8}">
      <dgm:prSet/>
      <dgm:spPr/>
      <dgm:t>
        <a:bodyPr/>
        <a:lstStyle/>
        <a:p>
          <a:endParaRPr lang="ru-RU"/>
        </a:p>
      </dgm:t>
    </dgm:pt>
    <dgm:pt modelId="{4A88885D-A647-409E-8CF3-2A57264BC2B0}" type="sibTrans" cxnId="{DFCC0BFD-6D3A-4D4F-BB04-BEFF8F242BA8}">
      <dgm:prSet/>
      <dgm:spPr/>
      <dgm:t>
        <a:bodyPr/>
        <a:lstStyle/>
        <a:p>
          <a:endParaRPr lang="ru-RU"/>
        </a:p>
      </dgm:t>
    </dgm:pt>
    <dgm:pt modelId="{2ECA8752-EE14-4DAF-A574-1E487F872D3B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 lvl="1"/>
          <a:r>
            <a:rPr lang="ru-RU" sz="1050" dirty="0">
              <a:latin typeface="Montserrat" panose="00000500000000000000" pitchFamily="2" charset="-52"/>
              <a:cs typeface="Times New Roman" panose="02020603050405020304" pitchFamily="18" charset="0"/>
            </a:rPr>
            <a:t>формирование единого транспортного пространства</a:t>
          </a:r>
          <a:endParaRPr lang="ru-RU" sz="1050" dirty="0">
            <a:latin typeface="Montserrat" panose="00000500000000000000" pitchFamily="2" charset="-52"/>
          </a:endParaRPr>
        </a:p>
      </dgm:t>
    </dgm:pt>
    <dgm:pt modelId="{61A56988-942C-486E-B411-E897145606DE}" type="parTrans" cxnId="{C21E57E2-C445-4DE2-AB9D-2B05E55E7627}">
      <dgm:prSet/>
      <dgm:spPr/>
      <dgm:t>
        <a:bodyPr/>
        <a:lstStyle/>
        <a:p>
          <a:endParaRPr lang="ru-RU"/>
        </a:p>
      </dgm:t>
    </dgm:pt>
    <dgm:pt modelId="{7F5611BA-F8A6-47AE-96C9-26A10DD73956}" type="sibTrans" cxnId="{C21E57E2-C445-4DE2-AB9D-2B05E55E7627}">
      <dgm:prSet/>
      <dgm:spPr/>
      <dgm:t>
        <a:bodyPr/>
        <a:lstStyle/>
        <a:p>
          <a:endParaRPr lang="ru-RU"/>
        </a:p>
      </dgm:t>
    </dgm:pt>
    <dgm:pt modelId="{6D35A85E-1500-46FD-97F6-4CD0DC1DA562}">
      <dgm:prSet phldrT="[Текст]" custT="1"/>
      <dgm:spPr/>
      <dgm:t>
        <a:bodyPr/>
        <a:lstStyle/>
        <a:p>
          <a:r>
            <a:rPr lang="ru-RU" sz="1200" b="0" dirty="0">
              <a:latin typeface="Montserrat" panose="00000500000000000000" pitchFamily="2" charset="-52"/>
              <a:cs typeface="Times New Roman" panose="02020603050405020304" pitchFamily="18" charset="0"/>
            </a:rPr>
            <a:t>Приложение № 24 к Договору</a:t>
          </a:r>
        </a:p>
        <a:p>
          <a:r>
            <a:rPr lang="ru-RU" sz="1200" b="0" u="sng" dirty="0">
              <a:latin typeface="Montserrat" panose="00000500000000000000" pitchFamily="2" charset="-52"/>
              <a:cs typeface="Times New Roman" panose="02020603050405020304" pitchFamily="18" charset="0"/>
            </a:rPr>
            <a:t>Протокол о скоординированной (согласованной) транспортной политике</a:t>
          </a:r>
          <a:endParaRPr lang="ru-RU" sz="1200" b="0" u="sng" dirty="0">
            <a:latin typeface="Montserrat" panose="00000500000000000000" pitchFamily="2" charset="-52"/>
          </a:endParaRPr>
        </a:p>
      </dgm:t>
    </dgm:pt>
    <dgm:pt modelId="{D3FEBF5E-1651-4327-B10C-1DE86F1644C6}" type="parTrans" cxnId="{4590BE0D-F354-4177-8201-712CAB13AA48}">
      <dgm:prSet/>
      <dgm:spPr/>
      <dgm:t>
        <a:bodyPr/>
        <a:lstStyle/>
        <a:p>
          <a:endParaRPr lang="ru-RU"/>
        </a:p>
      </dgm:t>
    </dgm:pt>
    <dgm:pt modelId="{82C55326-9C03-4404-9E6E-4875A8B5055E}" type="sibTrans" cxnId="{4590BE0D-F354-4177-8201-712CAB13AA48}">
      <dgm:prSet/>
      <dgm:spPr/>
      <dgm:t>
        <a:bodyPr/>
        <a:lstStyle/>
        <a:p>
          <a:endParaRPr lang="ru-RU"/>
        </a:p>
      </dgm:t>
    </dgm:pt>
    <dgm:pt modelId="{8C5B2237-9B29-404A-BC20-A074D153C9E8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ru-RU" sz="1050" dirty="0">
              <a:latin typeface="Montserrat" panose="00000500000000000000" pitchFamily="2" charset="-52"/>
              <a:cs typeface="Times New Roman" panose="02020603050405020304" pitchFamily="18" charset="0"/>
            </a:rPr>
            <a:t>поэтапное формирование общего рынка транспортных услуг в сфере железнодорожного транспорта</a:t>
          </a:r>
        </a:p>
      </dgm:t>
    </dgm:pt>
    <dgm:pt modelId="{2A87F8A5-0949-4EA5-B304-0F8C28730649}" type="parTrans" cxnId="{78C3AF33-91E3-4B1C-A6FA-D7F023FD6CE0}">
      <dgm:prSet/>
      <dgm:spPr/>
      <dgm:t>
        <a:bodyPr/>
        <a:lstStyle/>
        <a:p>
          <a:endParaRPr lang="ru-RU"/>
        </a:p>
      </dgm:t>
    </dgm:pt>
    <dgm:pt modelId="{FA77E2AC-7F2E-46F5-9C6D-D48DF0BE82C6}" type="sibTrans" cxnId="{78C3AF33-91E3-4B1C-A6FA-D7F023FD6CE0}">
      <dgm:prSet/>
      <dgm:spPr/>
      <dgm:t>
        <a:bodyPr/>
        <a:lstStyle/>
        <a:p>
          <a:endParaRPr lang="ru-RU"/>
        </a:p>
      </dgm:t>
    </dgm:pt>
    <dgm:pt modelId="{0B93E3D3-BCC5-47D2-AC59-AB3FCDFF0FD7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ru-RU" sz="1050" dirty="0">
              <a:latin typeface="Montserrat" panose="00000500000000000000" pitchFamily="2" charset="-52"/>
              <a:cs typeface="Times New Roman" panose="02020603050405020304" pitchFamily="18" charset="0"/>
            </a:rPr>
            <a:t>соблюдение баланса экономических интересов между потребителями услуг железнодорожного транспорта и организациями железнодорожного транспорта государств-членов</a:t>
          </a:r>
        </a:p>
      </dgm:t>
    </dgm:pt>
    <dgm:pt modelId="{EBE59B68-A28F-41FB-B98D-5E9605AF598E}" type="parTrans" cxnId="{6929EAEC-424F-4804-8E6E-0A78BE460068}">
      <dgm:prSet/>
      <dgm:spPr/>
      <dgm:t>
        <a:bodyPr/>
        <a:lstStyle/>
        <a:p>
          <a:endParaRPr lang="ru-RU"/>
        </a:p>
      </dgm:t>
    </dgm:pt>
    <dgm:pt modelId="{5CCE7FC5-1E42-4EB7-8640-14C63AD04619}" type="sibTrans" cxnId="{6929EAEC-424F-4804-8E6E-0A78BE460068}">
      <dgm:prSet/>
      <dgm:spPr/>
      <dgm:t>
        <a:bodyPr/>
        <a:lstStyle/>
        <a:p>
          <a:endParaRPr lang="ru-RU"/>
        </a:p>
      </dgm:t>
    </dgm:pt>
    <dgm:pt modelId="{5D1BEDDC-8C1D-4725-8B9B-F4A61F4781C6}">
      <dgm:prSet phldrT="[Текст]" custT="1"/>
      <dgm:spPr/>
      <dgm:t>
        <a:bodyPr/>
        <a:lstStyle/>
        <a:p>
          <a:r>
            <a:rPr lang="ru-RU" sz="1200" b="0" dirty="0">
              <a:latin typeface="Montserrat" panose="00000500000000000000" pitchFamily="2" charset="-52"/>
              <a:cs typeface="Times New Roman" panose="02020603050405020304" pitchFamily="18" charset="0"/>
            </a:rPr>
            <a:t>Приложение № 2 </a:t>
          </a:r>
          <a:r>
            <a:rPr lang="ru-RU" sz="1200" b="0" i="0" dirty="0">
              <a:latin typeface="Montserrat" panose="00000500000000000000" pitchFamily="2" charset="-52"/>
              <a:cs typeface="Times New Roman" panose="02020603050405020304" pitchFamily="18" charset="0"/>
            </a:rPr>
            <a:t>к Протоколу о скоординированной (согласованной) транспортной политике</a:t>
          </a:r>
        </a:p>
        <a:p>
          <a:r>
            <a:rPr lang="ru-RU" sz="1200" b="0" i="0" u="sng" dirty="0">
              <a:latin typeface="Montserrat" panose="00000500000000000000" pitchFamily="2" charset="-52"/>
              <a:cs typeface="Times New Roman" panose="02020603050405020304" pitchFamily="18" charset="0"/>
            </a:rPr>
            <a:t>Порядок регулирования доступа к услугам ж/д транспорта, включая основы тарифной политики</a:t>
          </a:r>
          <a:endParaRPr lang="ru-RU" sz="1200" b="0" i="0" u="sng" dirty="0">
            <a:latin typeface="Montserrat" panose="00000500000000000000" pitchFamily="2" charset="-52"/>
          </a:endParaRPr>
        </a:p>
      </dgm:t>
    </dgm:pt>
    <dgm:pt modelId="{91DD3A5D-E890-47C1-9C98-F61FF8A36959}" type="parTrans" cxnId="{5DE3E2B3-26FB-47D2-BB0C-BCDD21E26088}">
      <dgm:prSet/>
      <dgm:spPr/>
      <dgm:t>
        <a:bodyPr/>
        <a:lstStyle/>
        <a:p>
          <a:endParaRPr lang="ru-RU"/>
        </a:p>
      </dgm:t>
    </dgm:pt>
    <dgm:pt modelId="{30E50BFE-8D9F-49B4-ABC0-622461FDB31C}" type="sibTrans" cxnId="{5DE3E2B3-26FB-47D2-BB0C-BCDD21E26088}">
      <dgm:prSet/>
      <dgm:spPr/>
      <dgm:t>
        <a:bodyPr/>
        <a:lstStyle/>
        <a:p>
          <a:endParaRPr lang="ru-RU"/>
        </a:p>
      </dgm:t>
    </dgm:pt>
    <dgm:pt modelId="{5EABAD33-D593-4262-B51E-2B1DFC95989D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ru-RU" sz="1050" dirty="0">
              <a:latin typeface="Montserrat" panose="00000500000000000000" pitchFamily="2" charset="-52"/>
              <a:cs typeface="Times New Roman" panose="02020603050405020304" pitchFamily="18" charset="0"/>
            </a:rPr>
            <a:t>определен порядок регулирования доступа к услугам железнодорожного транспорта, включая основы тарифной политики</a:t>
          </a:r>
          <a:endParaRPr lang="ru-RU" sz="1050" dirty="0">
            <a:latin typeface="Montserrat" panose="00000500000000000000" pitchFamily="2" charset="-52"/>
          </a:endParaRPr>
        </a:p>
      </dgm:t>
    </dgm:pt>
    <dgm:pt modelId="{924A8B28-BAC3-4294-96F0-748198AE2856}" type="parTrans" cxnId="{F3CED625-391D-4F9C-AEBC-75D0AAB4B6E0}">
      <dgm:prSet/>
      <dgm:spPr/>
      <dgm:t>
        <a:bodyPr/>
        <a:lstStyle/>
        <a:p>
          <a:endParaRPr lang="ru-RU"/>
        </a:p>
      </dgm:t>
    </dgm:pt>
    <dgm:pt modelId="{C730C616-EA4C-46C5-AF72-25A9540DCFC9}" type="sibTrans" cxnId="{F3CED625-391D-4F9C-AEBC-75D0AAB4B6E0}">
      <dgm:prSet/>
      <dgm:spPr/>
      <dgm:t>
        <a:bodyPr/>
        <a:lstStyle/>
        <a:p>
          <a:endParaRPr lang="ru-RU"/>
        </a:p>
      </dgm:t>
    </dgm:pt>
    <dgm:pt modelId="{845CB0F7-B420-4FCA-8AAC-0C36E063B677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ru-RU" sz="1050" dirty="0">
              <a:latin typeface="Montserrat" panose="00000500000000000000" pitchFamily="2" charset="-52"/>
              <a:cs typeface="Times New Roman" panose="02020603050405020304" pitchFamily="18" charset="0"/>
            </a:rPr>
            <a:t>проведена унификация тарифов по перевозке грузов по видам сообщений (экспортный, импортный и внутригосударственный)  и определены условия их применения при транзитных перевозках</a:t>
          </a:r>
        </a:p>
      </dgm:t>
    </dgm:pt>
    <dgm:pt modelId="{7AE84EFB-CAC4-4D10-8B92-BF2431345F66}" type="parTrans" cxnId="{812353D2-9384-46E7-AC49-CA42EA61783F}">
      <dgm:prSet/>
      <dgm:spPr/>
      <dgm:t>
        <a:bodyPr/>
        <a:lstStyle/>
        <a:p>
          <a:endParaRPr lang="ru-RU"/>
        </a:p>
      </dgm:t>
    </dgm:pt>
    <dgm:pt modelId="{A6DA7BC4-8F7D-478E-AE2B-45D65620636C}" type="sibTrans" cxnId="{812353D2-9384-46E7-AC49-CA42EA61783F}">
      <dgm:prSet/>
      <dgm:spPr/>
      <dgm:t>
        <a:bodyPr/>
        <a:lstStyle/>
        <a:p>
          <a:endParaRPr lang="ru-RU"/>
        </a:p>
      </dgm:t>
    </dgm:pt>
    <dgm:pt modelId="{44DF4845-9D1F-4DE9-96FA-37FCD58B03BF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 lvl="1"/>
          <a:r>
            <a:rPr lang="ru-RU" sz="1050" dirty="0">
              <a:latin typeface="Montserrat" panose="00000500000000000000" pitchFamily="2" charset="-52"/>
              <a:cs typeface="Times New Roman" panose="02020603050405020304" pitchFamily="18" charset="0"/>
            </a:rPr>
            <a:t>повышение качества транспортных услуг</a:t>
          </a:r>
          <a:endParaRPr lang="ru-RU" sz="1050" dirty="0">
            <a:latin typeface="Montserrat" panose="00000500000000000000" pitchFamily="2" charset="-52"/>
          </a:endParaRPr>
        </a:p>
      </dgm:t>
    </dgm:pt>
    <dgm:pt modelId="{D11F74D0-2706-438A-BF9E-406CCB493902}" type="parTrans" cxnId="{081361A6-5EC9-417F-BC23-B7E6920730F4}">
      <dgm:prSet/>
      <dgm:spPr/>
      <dgm:t>
        <a:bodyPr/>
        <a:lstStyle/>
        <a:p>
          <a:endParaRPr lang="ru-RU"/>
        </a:p>
      </dgm:t>
    </dgm:pt>
    <dgm:pt modelId="{C022CE8D-0245-45B4-A681-18B8F1714A91}" type="sibTrans" cxnId="{081361A6-5EC9-417F-BC23-B7E6920730F4}">
      <dgm:prSet/>
      <dgm:spPr/>
      <dgm:t>
        <a:bodyPr/>
        <a:lstStyle/>
        <a:p>
          <a:endParaRPr lang="ru-RU"/>
        </a:p>
      </dgm:t>
    </dgm:pt>
    <dgm:pt modelId="{AA2D627B-2EE7-422D-81EF-40AC9776C32C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 lvl="1"/>
          <a:r>
            <a:rPr lang="ru-RU" sz="1050" dirty="0">
              <a:latin typeface="Montserrat" panose="00000500000000000000" pitchFamily="2" charset="-52"/>
              <a:cs typeface="Times New Roman" panose="02020603050405020304" pitchFamily="18" charset="0"/>
            </a:rPr>
            <a:t>обеспечение безопасности на транспорте</a:t>
          </a:r>
          <a:endParaRPr lang="ru-RU" sz="1050" dirty="0">
            <a:latin typeface="Montserrat" panose="00000500000000000000" pitchFamily="2" charset="-52"/>
          </a:endParaRPr>
        </a:p>
      </dgm:t>
    </dgm:pt>
    <dgm:pt modelId="{B3107265-B6A8-4530-8D14-DBD06FD06657}" type="parTrans" cxnId="{A6B2D49B-1050-40F7-9EF9-A3D2834FA440}">
      <dgm:prSet/>
      <dgm:spPr/>
      <dgm:t>
        <a:bodyPr/>
        <a:lstStyle/>
        <a:p>
          <a:endParaRPr lang="ru-RU"/>
        </a:p>
      </dgm:t>
    </dgm:pt>
    <dgm:pt modelId="{176C42D5-685C-4867-93BB-F90D302CAEE7}" type="sibTrans" cxnId="{A6B2D49B-1050-40F7-9EF9-A3D2834FA440}">
      <dgm:prSet/>
      <dgm:spPr/>
      <dgm:t>
        <a:bodyPr/>
        <a:lstStyle/>
        <a:p>
          <a:endParaRPr lang="ru-RU"/>
        </a:p>
      </dgm:t>
    </dgm:pt>
    <dgm:pt modelId="{E4EC887F-49FA-4F59-AC26-E5A33921AA64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 lvl="1"/>
          <a:r>
            <a:rPr lang="ru-RU" sz="1050" dirty="0">
              <a:latin typeface="Montserrat" panose="00000500000000000000" pitchFamily="2" charset="-52"/>
              <a:cs typeface="Times New Roman" panose="02020603050405020304" pitchFamily="18" charset="0"/>
            </a:rPr>
            <a:t>эффективное использование транзитного потенциала государств-членов</a:t>
          </a:r>
        </a:p>
      </dgm:t>
    </dgm:pt>
    <dgm:pt modelId="{B72BD007-4CCA-4049-B8B5-22F87BB6EDC8}" type="parTrans" cxnId="{15104FED-C164-4ABC-A71F-AB231770B390}">
      <dgm:prSet/>
      <dgm:spPr/>
      <dgm:t>
        <a:bodyPr/>
        <a:lstStyle/>
        <a:p>
          <a:endParaRPr lang="ru-RU"/>
        </a:p>
      </dgm:t>
    </dgm:pt>
    <dgm:pt modelId="{3A81544A-DFFE-4A0A-AF4B-7E2BB9B8E2F4}" type="sibTrans" cxnId="{15104FED-C164-4ABC-A71F-AB231770B390}">
      <dgm:prSet/>
      <dgm:spPr/>
      <dgm:t>
        <a:bodyPr/>
        <a:lstStyle/>
        <a:p>
          <a:endParaRPr lang="ru-RU"/>
        </a:p>
      </dgm:t>
    </dgm:pt>
    <dgm:pt modelId="{39AD15FF-5FA5-4685-B89C-1F5C20ACD97A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ru-RU" sz="1050" dirty="0">
              <a:latin typeface="Montserrat" panose="00000500000000000000" pitchFamily="2" charset="-52"/>
              <a:cs typeface="Times New Roman" panose="02020603050405020304" pitchFamily="18" charset="0"/>
            </a:rPr>
            <a:t>обеспечение условий для доступа организаций железнодорожного транспорта одного государства-члена на внутренний рынок услуг железнодорожного транспорта другого государства-члена</a:t>
          </a:r>
        </a:p>
      </dgm:t>
    </dgm:pt>
    <dgm:pt modelId="{82573F38-3CE2-4AFB-BC27-18F929843B66}" type="parTrans" cxnId="{72F08C43-30B0-421A-9A55-3B7D69A1EF71}">
      <dgm:prSet/>
      <dgm:spPr/>
      <dgm:t>
        <a:bodyPr/>
        <a:lstStyle/>
        <a:p>
          <a:endParaRPr lang="ru-RU"/>
        </a:p>
      </dgm:t>
    </dgm:pt>
    <dgm:pt modelId="{25E9D2F2-7480-4826-97D7-C66B78B4508C}" type="sibTrans" cxnId="{72F08C43-30B0-421A-9A55-3B7D69A1EF71}">
      <dgm:prSet/>
      <dgm:spPr/>
      <dgm:t>
        <a:bodyPr/>
        <a:lstStyle/>
        <a:p>
          <a:endParaRPr lang="ru-RU"/>
        </a:p>
      </dgm:t>
    </dgm:pt>
    <dgm:pt modelId="{094E27D2-88F5-488A-B699-2B79A49B7F70}">
      <dgm:prSet custT="1"/>
      <dgm:spPr/>
      <dgm:t>
        <a:bodyPr/>
        <a:lstStyle/>
        <a:p>
          <a:r>
            <a:rPr lang="ru-RU" sz="1200" b="0" dirty="0">
              <a:latin typeface="Montserrat" panose="00000500000000000000" pitchFamily="2" charset="-52"/>
              <a:cs typeface="Times New Roman" panose="02020603050405020304" pitchFamily="18" charset="0"/>
            </a:rPr>
            <a:t>Приложение №1 к Порядку регулирования доступа к услугам ж/д транспорта </a:t>
          </a:r>
        </a:p>
        <a:p>
          <a:r>
            <a:rPr lang="ru-RU" sz="1200" b="0" u="sng" dirty="0">
              <a:latin typeface="Montserrat" panose="00000500000000000000" pitchFamily="2" charset="-52"/>
              <a:cs typeface="Times New Roman" panose="02020603050405020304" pitchFamily="18" charset="0"/>
            </a:rPr>
            <a:t>Правила доступа к услугам инфраструктуры ж/д транспорта в рамках ЕАЭС</a:t>
          </a:r>
          <a:endParaRPr lang="ru-RU" sz="1200" b="0" u="sng" dirty="0">
            <a:latin typeface="Montserrat" panose="00000500000000000000" pitchFamily="2" charset="-52"/>
          </a:endParaRPr>
        </a:p>
      </dgm:t>
    </dgm:pt>
    <dgm:pt modelId="{9307BC2A-C34F-434C-80B1-3E4871B30D90}" type="parTrans" cxnId="{B3D894AE-D633-480C-89CA-30B1DB86E0C0}">
      <dgm:prSet/>
      <dgm:spPr/>
      <dgm:t>
        <a:bodyPr/>
        <a:lstStyle/>
        <a:p>
          <a:endParaRPr lang="ru-RU"/>
        </a:p>
      </dgm:t>
    </dgm:pt>
    <dgm:pt modelId="{BDD7243F-6359-4D65-A0E1-54919D28A46D}" type="sibTrans" cxnId="{B3D894AE-D633-480C-89CA-30B1DB86E0C0}">
      <dgm:prSet/>
      <dgm:spPr/>
      <dgm:t>
        <a:bodyPr/>
        <a:lstStyle/>
        <a:p>
          <a:endParaRPr lang="ru-RU"/>
        </a:p>
      </dgm:t>
    </dgm:pt>
    <dgm:pt modelId="{4DFA4355-55C0-4854-BD26-9013EC315897}">
      <dgm:prSet custT="1"/>
      <dgm:spPr/>
      <dgm:t>
        <a:bodyPr/>
        <a:lstStyle/>
        <a:p>
          <a:r>
            <a:rPr lang="ru-RU" sz="1200" b="0" dirty="0">
              <a:latin typeface="Montserrat" panose="00000500000000000000" pitchFamily="2" charset="-52"/>
              <a:cs typeface="Times New Roman" panose="02020603050405020304" pitchFamily="18" charset="0"/>
            </a:rPr>
            <a:t>Приложение № 2 к Порядку регулирования доступа к услугам ж/д транспорта</a:t>
          </a:r>
        </a:p>
        <a:p>
          <a:r>
            <a:rPr lang="ru-RU" sz="1200" b="0" u="sng" dirty="0">
              <a:latin typeface="Montserrat" panose="00000500000000000000" pitchFamily="2" charset="-52"/>
              <a:cs typeface="Times New Roman" panose="02020603050405020304" pitchFamily="18" charset="0"/>
            </a:rPr>
            <a:t>Правила оказания услуг инфраструктуры ж/д транспорта в рамках ЕАЭС</a:t>
          </a:r>
        </a:p>
      </dgm:t>
    </dgm:pt>
    <dgm:pt modelId="{088B84DA-907E-4685-B4EF-96755C819C8C}" type="parTrans" cxnId="{89D81105-2635-4969-BC0E-96600984867E}">
      <dgm:prSet/>
      <dgm:spPr/>
      <dgm:t>
        <a:bodyPr/>
        <a:lstStyle/>
        <a:p>
          <a:endParaRPr lang="ru-RU"/>
        </a:p>
      </dgm:t>
    </dgm:pt>
    <dgm:pt modelId="{240A41D2-3A2D-401A-8FC8-14DC9994980F}" type="sibTrans" cxnId="{89D81105-2635-4969-BC0E-96600984867E}">
      <dgm:prSet/>
      <dgm:spPr/>
      <dgm:t>
        <a:bodyPr/>
        <a:lstStyle/>
        <a:p>
          <a:endParaRPr lang="ru-RU"/>
        </a:p>
      </dgm:t>
    </dgm:pt>
    <dgm:pt modelId="{FB8057EB-6063-4117-8255-B92F197676FB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ru-RU" sz="1050" dirty="0">
              <a:latin typeface="Montserrat" panose="00000500000000000000" pitchFamily="2" charset="-52"/>
              <a:cs typeface="Times New Roman" panose="02020603050405020304" pitchFamily="18" charset="0"/>
            </a:rPr>
            <a:t>организациям железнодорожного транспорта предоставлено право изменения уровня тарифов на услуги железнодорожного транспорта по перевозке грузов в рамках предельных уровней (ценовых пределов) в соответствии с законодательством государств-членов, с соблюдением основного принципа недопустимости создания преимуществ для конкретных товаропроизводителей государств-членов.</a:t>
          </a:r>
        </a:p>
      </dgm:t>
    </dgm:pt>
    <dgm:pt modelId="{979DAAC4-6636-46E4-80F5-5796A151BC44}" type="parTrans" cxnId="{287EEF35-ABBC-4909-A5A1-1F666FAE6692}">
      <dgm:prSet/>
      <dgm:spPr/>
      <dgm:t>
        <a:bodyPr/>
        <a:lstStyle/>
        <a:p>
          <a:endParaRPr lang="ru-RU"/>
        </a:p>
      </dgm:t>
    </dgm:pt>
    <dgm:pt modelId="{1B75EA55-DFAB-475B-AEBA-33F0AF75AA8C}" type="sibTrans" cxnId="{287EEF35-ABBC-4909-A5A1-1F666FAE6692}">
      <dgm:prSet/>
      <dgm:spPr/>
      <dgm:t>
        <a:bodyPr/>
        <a:lstStyle/>
        <a:p>
          <a:endParaRPr lang="ru-RU"/>
        </a:p>
      </dgm:t>
    </dgm:pt>
    <dgm:pt modelId="{19C6D3F2-C72F-4876-B8FA-5467A1BD9316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ru-RU" sz="1050" dirty="0">
              <a:latin typeface="Montserrat" panose="00000500000000000000" pitchFamily="2" charset="-52"/>
              <a:cs typeface="Times New Roman" panose="02020603050405020304" pitchFamily="18" charset="0"/>
            </a:rPr>
            <a:t>определены условия применения унифицированных тарифов при транзитных перевозках по территориям государств-членов ЕАЭС. </a:t>
          </a:r>
        </a:p>
      </dgm:t>
    </dgm:pt>
    <dgm:pt modelId="{EA3E8F03-026F-4B7F-889F-AAA2E0A2CE47}" type="sibTrans" cxnId="{6D44AD9F-832D-4176-93B7-12DD7A1452E3}">
      <dgm:prSet/>
      <dgm:spPr/>
      <dgm:t>
        <a:bodyPr/>
        <a:lstStyle/>
        <a:p>
          <a:endParaRPr lang="ru-RU"/>
        </a:p>
      </dgm:t>
    </dgm:pt>
    <dgm:pt modelId="{E06C0757-0BE3-44B9-AC8C-7531B0FFD88D}" type="parTrans" cxnId="{6D44AD9F-832D-4176-93B7-12DD7A1452E3}">
      <dgm:prSet/>
      <dgm:spPr/>
      <dgm:t>
        <a:bodyPr/>
        <a:lstStyle/>
        <a:p>
          <a:endParaRPr lang="ru-RU"/>
        </a:p>
      </dgm:t>
    </dgm:pt>
    <dgm:pt modelId="{317F06FA-C0B0-4117-A8B0-ADBD493808B6}" type="pres">
      <dgm:prSet presAssocID="{0DE78D98-4691-4466-8D07-8F11AF6138B0}" presName="linear" presStyleCnt="0">
        <dgm:presLayoutVars>
          <dgm:dir/>
          <dgm:animLvl val="lvl"/>
          <dgm:resizeHandles val="exact"/>
        </dgm:presLayoutVars>
      </dgm:prSet>
      <dgm:spPr/>
    </dgm:pt>
    <dgm:pt modelId="{F3CB1C7A-43B1-48D3-9A60-8CC222071191}" type="pres">
      <dgm:prSet presAssocID="{077F05A2-5A06-4C90-88B7-5D67D290E9AB}" presName="parentLin" presStyleCnt="0"/>
      <dgm:spPr/>
    </dgm:pt>
    <dgm:pt modelId="{5038E11A-8DAF-4DF5-9FE0-AB54EE67ECBF}" type="pres">
      <dgm:prSet presAssocID="{077F05A2-5A06-4C90-88B7-5D67D290E9AB}" presName="parentLeftMargin" presStyleLbl="node1" presStyleIdx="0" presStyleCnt="5"/>
      <dgm:spPr/>
    </dgm:pt>
    <dgm:pt modelId="{82F2F574-F36E-4BCB-9E74-91344C0D80BD}" type="pres">
      <dgm:prSet presAssocID="{077F05A2-5A06-4C90-88B7-5D67D290E9AB}" presName="parentText" presStyleLbl="node1" presStyleIdx="0" presStyleCnt="5" custScaleX="120141" custScaleY="94851">
        <dgm:presLayoutVars>
          <dgm:chMax val="0"/>
          <dgm:bulletEnabled val="1"/>
        </dgm:presLayoutVars>
      </dgm:prSet>
      <dgm:spPr/>
    </dgm:pt>
    <dgm:pt modelId="{6AAEF5C3-8375-45CD-9F30-16539ACB5FF6}" type="pres">
      <dgm:prSet presAssocID="{077F05A2-5A06-4C90-88B7-5D67D290E9AB}" presName="negativeSpace" presStyleCnt="0"/>
      <dgm:spPr/>
    </dgm:pt>
    <dgm:pt modelId="{0F40757D-D7EA-4C5E-8A8F-5A858F7F404A}" type="pres">
      <dgm:prSet presAssocID="{077F05A2-5A06-4C90-88B7-5D67D290E9AB}" presName="childText" presStyleLbl="conFgAcc1" presStyleIdx="0" presStyleCnt="5">
        <dgm:presLayoutVars>
          <dgm:bulletEnabled val="1"/>
        </dgm:presLayoutVars>
      </dgm:prSet>
      <dgm:spPr/>
    </dgm:pt>
    <dgm:pt modelId="{A9C123C0-2D51-40B4-AC37-07165072AA50}" type="pres">
      <dgm:prSet presAssocID="{4A88885D-A647-409E-8CF3-2A57264BC2B0}" presName="spaceBetweenRectangles" presStyleCnt="0"/>
      <dgm:spPr/>
    </dgm:pt>
    <dgm:pt modelId="{958A1563-75D3-4831-AED4-6C24354F888C}" type="pres">
      <dgm:prSet presAssocID="{6D35A85E-1500-46FD-97F6-4CD0DC1DA562}" presName="parentLin" presStyleCnt="0"/>
      <dgm:spPr/>
    </dgm:pt>
    <dgm:pt modelId="{AC9CECE2-CF8B-445C-8A81-D2580301DFCC}" type="pres">
      <dgm:prSet presAssocID="{6D35A85E-1500-46FD-97F6-4CD0DC1DA562}" presName="parentLeftMargin" presStyleLbl="node1" presStyleIdx="0" presStyleCnt="5"/>
      <dgm:spPr/>
    </dgm:pt>
    <dgm:pt modelId="{9469BE93-7BB3-4098-B8AE-19A3B0BA93FB}" type="pres">
      <dgm:prSet presAssocID="{6D35A85E-1500-46FD-97F6-4CD0DC1DA562}" presName="parentText" presStyleLbl="node1" presStyleIdx="1" presStyleCnt="5" custScaleX="137294" custScaleY="185527">
        <dgm:presLayoutVars>
          <dgm:chMax val="0"/>
          <dgm:bulletEnabled val="1"/>
        </dgm:presLayoutVars>
      </dgm:prSet>
      <dgm:spPr/>
    </dgm:pt>
    <dgm:pt modelId="{317D729C-6678-41DF-9EDB-540C8E8328E1}" type="pres">
      <dgm:prSet presAssocID="{6D35A85E-1500-46FD-97F6-4CD0DC1DA562}" presName="negativeSpace" presStyleCnt="0"/>
      <dgm:spPr/>
    </dgm:pt>
    <dgm:pt modelId="{AF854180-6876-4647-BC0C-3BE1264B32A4}" type="pres">
      <dgm:prSet presAssocID="{6D35A85E-1500-46FD-97F6-4CD0DC1DA562}" presName="childText" presStyleLbl="conFgAcc1" presStyleIdx="1" presStyleCnt="5">
        <dgm:presLayoutVars>
          <dgm:bulletEnabled val="1"/>
        </dgm:presLayoutVars>
      </dgm:prSet>
      <dgm:spPr/>
    </dgm:pt>
    <dgm:pt modelId="{8E825FCA-953A-4B08-9F5E-055D16B6AE76}" type="pres">
      <dgm:prSet presAssocID="{82C55326-9C03-4404-9E6E-4875A8B5055E}" presName="spaceBetweenRectangles" presStyleCnt="0"/>
      <dgm:spPr/>
    </dgm:pt>
    <dgm:pt modelId="{25E6F3C5-1A06-4CB6-AD68-52FE95195453}" type="pres">
      <dgm:prSet presAssocID="{5D1BEDDC-8C1D-4725-8B9B-F4A61F4781C6}" presName="parentLin" presStyleCnt="0"/>
      <dgm:spPr/>
    </dgm:pt>
    <dgm:pt modelId="{E36AC2FD-8432-4D53-8F89-FB9546D06A5B}" type="pres">
      <dgm:prSet presAssocID="{5D1BEDDC-8C1D-4725-8B9B-F4A61F4781C6}" presName="parentLeftMargin" presStyleLbl="node1" presStyleIdx="1" presStyleCnt="5"/>
      <dgm:spPr/>
    </dgm:pt>
    <dgm:pt modelId="{87F502FD-67D4-464B-88F7-08B12D1DFB80}" type="pres">
      <dgm:prSet presAssocID="{5D1BEDDC-8C1D-4725-8B9B-F4A61F4781C6}" presName="parentText" presStyleLbl="node1" presStyleIdx="2" presStyleCnt="5" custScaleX="137534" custScaleY="216802">
        <dgm:presLayoutVars>
          <dgm:chMax val="0"/>
          <dgm:bulletEnabled val="1"/>
        </dgm:presLayoutVars>
      </dgm:prSet>
      <dgm:spPr/>
    </dgm:pt>
    <dgm:pt modelId="{5DA4BE67-18A0-4C9F-8B06-167B9A8A1148}" type="pres">
      <dgm:prSet presAssocID="{5D1BEDDC-8C1D-4725-8B9B-F4A61F4781C6}" presName="negativeSpace" presStyleCnt="0"/>
      <dgm:spPr/>
    </dgm:pt>
    <dgm:pt modelId="{1DA78D0F-E860-4FAE-9001-521EF45C5681}" type="pres">
      <dgm:prSet presAssocID="{5D1BEDDC-8C1D-4725-8B9B-F4A61F4781C6}" presName="childText" presStyleLbl="conFgAcc1" presStyleIdx="2" presStyleCnt="5">
        <dgm:presLayoutVars>
          <dgm:bulletEnabled val="1"/>
        </dgm:presLayoutVars>
      </dgm:prSet>
      <dgm:spPr/>
    </dgm:pt>
    <dgm:pt modelId="{87647941-5FB9-459C-81D1-B2BC26C77F7A}" type="pres">
      <dgm:prSet presAssocID="{30E50BFE-8D9F-49B4-ABC0-622461FDB31C}" presName="spaceBetweenRectangles" presStyleCnt="0"/>
      <dgm:spPr/>
    </dgm:pt>
    <dgm:pt modelId="{6976900D-4FAA-435D-A6B9-EE178AAA6A79}" type="pres">
      <dgm:prSet presAssocID="{094E27D2-88F5-488A-B699-2B79A49B7F70}" presName="parentLin" presStyleCnt="0"/>
      <dgm:spPr/>
    </dgm:pt>
    <dgm:pt modelId="{9ECD802F-E1A9-4837-8791-0EDC470C8C65}" type="pres">
      <dgm:prSet presAssocID="{094E27D2-88F5-488A-B699-2B79A49B7F70}" presName="parentLeftMargin" presStyleLbl="node1" presStyleIdx="2" presStyleCnt="5"/>
      <dgm:spPr/>
    </dgm:pt>
    <dgm:pt modelId="{B16BEDC1-73AE-4303-ABAC-35C391134AB6}" type="pres">
      <dgm:prSet presAssocID="{094E27D2-88F5-488A-B699-2B79A49B7F70}" presName="parentText" presStyleLbl="node1" presStyleIdx="3" presStyleCnt="5" custScaleX="134467" custScaleY="183241">
        <dgm:presLayoutVars>
          <dgm:chMax val="0"/>
          <dgm:bulletEnabled val="1"/>
        </dgm:presLayoutVars>
      </dgm:prSet>
      <dgm:spPr/>
    </dgm:pt>
    <dgm:pt modelId="{D7AC0CAF-A6AE-44DA-8D24-4F8C7895D70F}" type="pres">
      <dgm:prSet presAssocID="{094E27D2-88F5-488A-B699-2B79A49B7F70}" presName="negativeSpace" presStyleCnt="0"/>
      <dgm:spPr/>
    </dgm:pt>
    <dgm:pt modelId="{957FE447-669C-487C-B583-90CF5AE77D71}" type="pres">
      <dgm:prSet presAssocID="{094E27D2-88F5-488A-B699-2B79A49B7F70}" presName="childText" presStyleLbl="conFgAcc1" presStyleIdx="3" presStyleCnt="5">
        <dgm:presLayoutVars>
          <dgm:bulletEnabled val="1"/>
        </dgm:presLayoutVars>
      </dgm:prSet>
      <dgm:spPr>
        <a:noFill/>
        <a:ln>
          <a:noFill/>
        </a:ln>
      </dgm:spPr>
    </dgm:pt>
    <dgm:pt modelId="{A5F244C9-9FF5-4CB9-A7D9-BFEA0E8C511F}" type="pres">
      <dgm:prSet presAssocID="{BDD7243F-6359-4D65-A0E1-54919D28A46D}" presName="spaceBetweenRectangles" presStyleCnt="0"/>
      <dgm:spPr/>
    </dgm:pt>
    <dgm:pt modelId="{E93994EC-82D7-4909-A704-F561E51812E3}" type="pres">
      <dgm:prSet presAssocID="{4DFA4355-55C0-4854-BD26-9013EC315897}" presName="parentLin" presStyleCnt="0"/>
      <dgm:spPr/>
    </dgm:pt>
    <dgm:pt modelId="{017DCDC1-F0B2-49EF-AB47-E54382E5C156}" type="pres">
      <dgm:prSet presAssocID="{4DFA4355-55C0-4854-BD26-9013EC315897}" presName="parentLeftMargin" presStyleLbl="node1" presStyleIdx="3" presStyleCnt="5"/>
      <dgm:spPr/>
    </dgm:pt>
    <dgm:pt modelId="{AE014853-88CF-46E1-A8AB-208EE3B2C9C5}" type="pres">
      <dgm:prSet presAssocID="{4DFA4355-55C0-4854-BD26-9013EC315897}" presName="parentText" presStyleLbl="node1" presStyleIdx="4" presStyleCnt="5" custScaleX="134467" custScaleY="160023">
        <dgm:presLayoutVars>
          <dgm:chMax val="0"/>
          <dgm:bulletEnabled val="1"/>
        </dgm:presLayoutVars>
      </dgm:prSet>
      <dgm:spPr/>
    </dgm:pt>
    <dgm:pt modelId="{BA0DAF71-5F5B-4DA5-BC59-28006AF20BF6}" type="pres">
      <dgm:prSet presAssocID="{4DFA4355-55C0-4854-BD26-9013EC315897}" presName="negativeSpace" presStyleCnt="0"/>
      <dgm:spPr/>
    </dgm:pt>
    <dgm:pt modelId="{1AA57C27-9FE5-479B-BBD2-44D8335F59BB}" type="pres">
      <dgm:prSet presAssocID="{4DFA4355-55C0-4854-BD26-9013EC315897}" presName="childText" presStyleLbl="conFgAcc1" presStyleIdx="4" presStyleCnt="5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89D81105-2635-4969-BC0E-96600984867E}" srcId="{0DE78D98-4691-4466-8D07-8F11AF6138B0}" destId="{4DFA4355-55C0-4854-BD26-9013EC315897}" srcOrd="4" destOrd="0" parTransId="{088B84DA-907E-4685-B4EF-96755C819C8C}" sibTransId="{240A41D2-3A2D-401A-8FC8-14DC9994980F}"/>
    <dgm:cxn modelId="{4590BE0D-F354-4177-8201-712CAB13AA48}" srcId="{0DE78D98-4691-4466-8D07-8F11AF6138B0}" destId="{6D35A85E-1500-46FD-97F6-4CD0DC1DA562}" srcOrd="1" destOrd="0" parTransId="{D3FEBF5E-1651-4327-B10C-1DE86F1644C6}" sibTransId="{82C55326-9C03-4404-9E6E-4875A8B5055E}"/>
    <dgm:cxn modelId="{A1775C14-BA63-4A30-973A-94D8D8186CEB}" type="presOf" srcId="{2ECA8752-EE14-4DAF-A574-1E487F872D3B}" destId="{0F40757D-D7EA-4C5E-8A8F-5A858F7F404A}" srcOrd="0" destOrd="0" presId="urn:microsoft.com/office/officeart/2005/8/layout/list1"/>
    <dgm:cxn modelId="{C0F9A014-D620-4E15-BC71-7439D25F8E91}" type="presOf" srcId="{E4EC887F-49FA-4F59-AC26-E5A33921AA64}" destId="{0F40757D-D7EA-4C5E-8A8F-5A858F7F404A}" srcOrd="0" destOrd="3" presId="urn:microsoft.com/office/officeart/2005/8/layout/list1"/>
    <dgm:cxn modelId="{FEE1E414-6C5B-483A-8641-2369281F7174}" type="presOf" srcId="{6D35A85E-1500-46FD-97F6-4CD0DC1DA562}" destId="{9469BE93-7BB3-4098-B8AE-19A3B0BA93FB}" srcOrd="1" destOrd="0" presId="urn:microsoft.com/office/officeart/2005/8/layout/list1"/>
    <dgm:cxn modelId="{8E1E561B-168A-4516-AE14-8A5E504C4A25}" type="presOf" srcId="{845CB0F7-B420-4FCA-8AAC-0C36E063B677}" destId="{1DA78D0F-E860-4FAE-9001-521EF45C5681}" srcOrd="0" destOrd="1" presId="urn:microsoft.com/office/officeart/2005/8/layout/list1"/>
    <dgm:cxn modelId="{F3CED625-391D-4F9C-AEBC-75D0AAB4B6E0}" srcId="{5D1BEDDC-8C1D-4725-8B9B-F4A61F4781C6}" destId="{5EABAD33-D593-4262-B51E-2B1DFC95989D}" srcOrd="0" destOrd="0" parTransId="{924A8B28-BAC3-4294-96F0-748198AE2856}" sibTransId="{C730C616-EA4C-46C5-AF72-25A9540DCFC9}"/>
    <dgm:cxn modelId="{6A0A0926-E652-4A64-BBD4-122D6BB815AA}" type="presOf" srcId="{5EABAD33-D593-4262-B51E-2B1DFC95989D}" destId="{1DA78D0F-E860-4FAE-9001-521EF45C5681}" srcOrd="0" destOrd="0" presId="urn:microsoft.com/office/officeart/2005/8/layout/list1"/>
    <dgm:cxn modelId="{B57EC730-BD14-4ED7-BF27-46988DBD9FE7}" type="presOf" srcId="{4DFA4355-55C0-4854-BD26-9013EC315897}" destId="{AE014853-88CF-46E1-A8AB-208EE3B2C9C5}" srcOrd="1" destOrd="0" presId="urn:microsoft.com/office/officeart/2005/8/layout/list1"/>
    <dgm:cxn modelId="{78C3AF33-91E3-4B1C-A6FA-D7F023FD6CE0}" srcId="{6D35A85E-1500-46FD-97F6-4CD0DC1DA562}" destId="{8C5B2237-9B29-404A-BC20-A074D153C9E8}" srcOrd="0" destOrd="0" parTransId="{2A87F8A5-0949-4EA5-B304-0F8C28730649}" sibTransId="{FA77E2AC-7F2E-46F5-9C6D-D48DF0BE82C6}"/>
    <dgm:cxn modelId="{287EEF35-ABBC-4909-A5A1-1F666FAE6692}" srcId="{5D1BEDDC-8C1D-4725-8B9B-F4A61F4781C6}" destId="{FB8057EB-6063-4117-8255-B92F197676FB}" srcOrd="2" destOrd="0" parTransId="{979DAAC4-6636-46E4-80F5-5796A151BC44}" sibTransId="{1B75EA55-DFAB-475B-AEBA-33F0AF75AA8C}"/>
    <dgm:cxn modelId="{9B5A923A-A38F-4894-9F33-29086FD0D649}" type="presOf" srcId="{FB8057EB-6063-4117-8255-B92F197676FB}" destId="{1DA78D0F-E860-4FAE-9001-521EF45C5681}" srcOrd="0" destOrd="2" presId="urn:microsoft.com/office/officeart/2005/8/layout/list1"/>
    <dgm:cxn modelId="{370AB45C-6962-496F-885C-1169A402C859}" type="presOf" srcId="{0DE78D98-4691-4466-8D07-8F11AF6138B0}" destId="{317F06FA-C0B0-4117-A8B0-ADBD493808B6}" srcOrd="0" destOrd="0" presId="urn:microsoft.com/office/officeart/2005/8/layout/list1"/>
    <dgm:cxn modelId="{6F16B55C-B029-4943-ACF8-3D512C0800CC}" type="presOf" srcId="{4DFA4355-55C0-4854-BD26-9013EC315897}" destId="{017DCDC1-F0B2-49EF-AB47-E54382E5C156}" srcOrd="0" destOrd="0" presId="urn:microsoft.com/office/officeart/2005/8/layout/list1"/>
    <dgm:cxn modelId="{82C7135D-9386-4C14-A47E-1B60101156D0}" type="presOf" srcId="{AA2D627B-2EE7-422D-81EF-40AC9776C32C}" destId="{0F40757D-D7EA-4C5E-8A8F-5A858F7F404A}" srcOrd="0" destOrd="2" presId="urn:microsoft.com/office/officeart/2005/8/layout/list1"/>
    <dgm:cxn modelId="{72F08C43-30B0-421A-9A55-3B7D69A1EF71}" srcId="{6D35A85E-1500-46FD-97F6-4CD0DC1DA562}" destId="{39AD15FF-5FA5-4685-B89C-1F5C20ACD97A}" srcOrd="2" destOrd="0" parTransId="{82573F38-3CE2-4AFB-BC27-18F929843B66}" sibTransId="{25E9D2F2-7480-4826-97D7-C66B78B4508C}"/>
    <dgm:cxn modelId="{14088E65-5B5E-4D89-8F77-CB5BB4A33BE9}" type="presOf" srcId="{5D1BEDDC-8C1D-4725-8B9B-F4A61F4781C6}" destId="{87F502FD-67D4-464B-88F7-08B12D1DFB80}" srcOrd="1" destOrd="0" presId="urn:microsoft.com/office/officeart/2005/8/layout/list1"/>
    <dgm:cxn modelId="{547A3E47-DB49-405C-B47B-7BAAF1970200}" type="presOf" srcId="{5D1BEDDC-8C1D-4725-8B9B-F4A61F4781C6}" destId="{E36AC2FD-8432-4D53-8F89-FB9546D06A5B}" srcOrd="0" destOrd="0" presId="urn:microsoft.com/office/officeart/2005/8/layout/list1"/>
    <dgm:cxn modelId="{053A9273-8295-488E-A301-41CE1F6A3854}" type="presOf" srcId="{6D35A85E-1500-46FD-97F6-4CD0DC1DA562}" destId="{AC9CECE2-CF8B-445C-8A81-D2580301DFCC}" srcOrd="0" destOrd="0" presId="urn:microsoft.com/office/officeart/2005/8/layout/list1"/>
    <dgm:cxn modelId="{770A4A7D-0A76-47CD-8E18-E39491D8722F}" type="presOf" srcId="{077F05A2-5A06-4C90-88B7-5D67D290E9AB}" destId="{5038E11A-8DAF-4DF5-9FE0-AB54EE67ECBF}" srcOrd="0" destOrd="0" presId="urn:microsoft.com/office/officeart/2005/8/layout/list1"/>
    <dgm:cxn modelId="{21146992-A232-4CD5-8A78-8393935A489D}" type="presOf" srcId="{0B93E3D3-BCC5-47D2-AC59-AB3FCDFF0FD7}" destId="{AF854180-6876-4647-BC0C-3BE1264B32A4}" srcOrd="0" destOrd="1" presId="urn:microsoft.com/office/officeart/2005/8/layout/list1"/>
    <dgm:cxn modelId="{A6B2D49B-1050-40F7-9EF9-A3D2834FA440}" srcId="{077F05A2-5A06-4C90-88B7-5D67D290E9AB}" destId="{AA2D627B-2EE7-422D-81EF-40AC9776C32C}" srcOrd="2" destOrd="0" parTransId="{B3107265-B6A8-4530-8D14-DBD06FD06657}" sibTransId="{176C42D5-685C-4867-93BB-F90D302CAEE7}"/>
    <dgm:cxn modelId="{6D44AD9F-832D-4176-93B7-12DD7A1452E3}" srcId="{5D1BEDDC-8C1D-4725-8B9B-F4A61F4781C6}" destId="{19C6D3F2-C72F-4876-B8FA-5467A1BD9316}" srcOrd="3" destOrd="0" parTransId="{E06C0757-0BE3-44B9-AC8C-7531B0FFD88D}" sibTransId="{EA3E8F03-026F-4B7F-889F-AAA2E0A2CE47}"/>
    <dgm:cxn modelId="{081361A6-5EC9-417F-BC23-B7E6920730F4}" srcId="{077F05A2-5A06-4C90-88B7-5D67D290E9AB}" destId="{44DF4845-9D1F-4DE9-96FA-37FCD58B03BF}" srcOrd="1" destOrd="0" parTransId="{D11F74D0-2706-438A-BF9E-406CCB493902}" sibTransId="{C022CE8D-0245-45B4-A681-18B8F1714A91}"/>
    <dgm:cxn modelId="{B3D894AE-D633-480C-89CA-30B1DB86E0C0}" srcId="{0DE78D98-4691-4466-8D07-8F11AF6138B0}" destId="{094E27D2-88F5-488A-B699-2B79A49B7F70}" srcOrd="3" destOrd="0" parTransId="{9307BC2A-C34F-434C-80B1-3E4871B30D90}" sibTransId="{BDD7243F-6359-4D65-A0E1-54919D28A46D}"/>
    <dgm:cxn modelId="{5DE3E2B3-26FB-47D2-BB0C-BCDD21E26088}" srcId="{0DE78D98-4691-4466-8D07-8F11AF6138B0}" destId="{5D1BEDDC-8C1D-4725-8B9B-F4A61F4781C6}" srcOrd="2" destOrd="0" parTransId="{91DD3A5D-E890-47C1-9C98-F61FF8A36959}" sibTransId="{30E50BFE-8D9F-49B4-ABC0-622461FDB31C}"/>
    <dgm:cxn modelId="{703FFBCB-224A-41DB-BECF-3C02B085C00E}" type="presOf" srcId="{094E27D2-88F5-488A-B699-2B79A49B7F70}" destId="{B16BEDC1-73AE-4303-ABAC-35C391134AB6}" srcOrd="1" destOrd="0" presId="urn:microsoft.com/office/officeart/2005/8/layout/list1"/>
    <dgm:cxn modelId="{C89FFBD1-29B3-43AB-99A0-CED197586E86}" type="presOf" srcId="{44DF4845-9D1F-4DE9-96FA-37FCD58B03BF}" destId="{0F40757D-D7EA-4C5E-8A8F-5A858F7F404A}" srcOrd="0" destOrd="1" presId="urn:microsoft.com/office/officeart/2005/8/layout/list1"/>
    <dgm:cxn modelId="{812353D2-9384-46E7-AC49-CA42EA61783F}" srcId="{5D1BEDDC-8C1D-4725-8B9B-F4A61F4781C6}" destId="{845CB0F7-B420-4FCA-8AAC-0C36E063B677}" srcOrd="1" destOrd="0" parTransId="{7AE84EFB-CAC4-4D10-8B92-BF2431345F66}" sibTransId="{A6DA7BC4-8F7D-478E-AE2B-45D65620636C}"/>
    <dgm:cxn modelId="{C21E57E2-C445-4DE2-AB9D-2B05E55E7627}" srcId="{077F05A2-5A06-4C90-88B7-5D67D290E9AB}" destId="{2ECA8752-EE14-4DAF-A574-1E487F872D3B}" srcOrd="0" destOrd="0" parTransId="{61A56988-942C-486E-B411-E897145606DE}" sibTransId="{7F5611BA-F8A6-47AE-96C9-26A10DD73956}"/>
    <dgm:cxn modelId="{D3A8BCE3-C51D-45C4-80B4-CE6B211B7014}" type="presOf" srcId="{39AD15FF-5FA5-4685-B89C-1F5C20ACD97A}" destId="{AF854180-6876-4647-BC0C-3BE1264B32A4}" srcOrd="0" destOrd="2" presId="urn:microsoft.com/office/officeart/2005/8/layout/list1"/>
    <dgm:cxn modelId="{6929EAEC-424F-4804-8E6E-0A78BE460068}" srcId="{6D35A85E-1500-46FD-97F6-4CD0DC1DA562}" destId="{0B93E3D3-BCC5-47D2-AC59-AB3FCDFF0FD7}" srcOrd="1" destOrd="0" parTransId="{EBE59B68-A28F-41FB-B98D-5E9605AF598E}" sibTransId="{5CCE7FC5-1E42-4EB7-8640-14C63AD04619}"/>
    <dgm:cxn modelId="{15104FED-C164-4ABC-A71F-AB231770B390}" srcId="{077F05A2-5A06-4C90-88B7-5D67D290E9AB}" destId="{E4EC887F-49FA-4F59-AC26-E5A33921AA64}" srcOrd="3" destOrd="0" parTransId="{B72BD007-4CCA-4049-B8B5-22F87BB6EDC8}" sibTransId="{3A81544A-DFFE-4A0A-AF4B-7E2BB9B8E2F4}"/>
    <dgm:cxn modelId="{1EBEDCEF-AAF0-4086-BC5B-274AA1C765E3}" type="presOf" srcId="{077F05A2-5A06-4C90-88B7-5D67D290E9AB}" destId="{82F2F574-F36E-4BCB-9E74-91344C0D80BD}" srcOrd="1" destOrd="0" presId="urn:microsoft.com/office/officeart/2005/8/layout/list1"/>
    <dgm:cxn modelId="{91F759F3-A45C-4415-9FA5-28DFEF933EEC}" type="presOf" srcId="{094E27D2-88F5-488A-B699-2B79A49B7F70}" destId="{9ECD802F-E1A9-4837-8791-0EDC470C8C65}" srcOrd="0" destOrd="0" presId="urn:microsoft.com/office/officeart/2005/8/layout/list1"/>
    <dgm:cxn modelId="{A8E237F4-2454-41E0-8713-207AD0D954B3}" type="presOf" srcId="{19C6D3F2-C72F-4876-B8FA-5467A1BD9316}" destId="{1DA78D0F-E860-4FAE-9001-521EF45C5681}" srcOrd="0" destOrd="3" presId="urn:microsoft.com/office/officeart/2005/8/layout/list1"/>
    <dgm:cxn modelId="{407DADF7-1550-460E-8269-D909A4CA72BD}" type="presOf" srcId="{8C5B2237-9B29-404A-BC20-A074D153C9E8}" destId="{AF854180-6876-4647-BC0C-3BE1264B32A4}" srcOrd="0" destOrd="0" presId="urn:microsoft.com/office/officeart/2005/8/layout/list1"/>
    <dgm:cxn modelId="{DFCC0BFD-6D3A-4D4F-BB04-BEFF8F242BA8}" srcId="{0DE78D98-4691-4466-8D07-8F11AF6138B0}" destId="{077F05A2-5A06-4C90-88B7-5D67D290E9AB}" srcOrd="0" destOrd="0" parTransId="{0B5000CC-C192-4AFB-ACE0-26A8EB1BA31C}" sibTransId="{4A88885D-A647-409E-8CF3-2A57264BC2B0}"/>
    <dgm:cxn modelId="{2F3F9135-D973-485D-ABE6-1C8AB98B1B99}" type="presParOf" srcId="{317F06FA-C0B0-4117-A8B0-ADBD493808B6}" destId="{F3CB1C7A-43B1-48D3-9A60-8CC222071191}" srcOrd="0" destOrd="0" presId="urn:microsoft.com/office/officeart/2005/8/layout/list1"/>
    <dgm:cxn modelId="{D2BD7C5B-9CED-4E06-B79B-55612FCCF364}" type="presParOf" srcId="{F3CB1C7A-43B1-48D3-9A60-8CC222071191}" destId="{5038E11A-8DAF-4DF5-9FE0-AB54EE67ECBF}" srcOrd="0" destOrd="0" presId="urn:microsoft.com/office/officeart/2005/8/layout/list1"/>
    <dgm:cxn modelId="{4676E042-C730-4677-9918-05834175992C}" type="presParOf" srcId="{F3CB1C7A-43B1-48D3-9A60-8CC222071191}" destId="{82F2F574-F36E-4BCB-9E74-91344C0D80BD}" srcOrd="1" destOrd="0" presId="urn:microsoft.com/office/officeart/2005/8/layout/list1"/>
    <dgm:cxn modelId="{E4A07103-8180-4774-96AC-F032CB10AE89}" type="presParOf" srcId="{317F06FA-C0B0-4117-A8B0-ADBD493808B6}" destId="{6AAEF5C3-8375-45CD-9F30-16539ACB5FF6}" srcOrd="1" destOrd="0" presId="urn:microsoft.com/office/officeart/2005/8/layout/list1"/>
    <dgm:cxn modelId="{FFAA75F0-09FA-4E5A-BD6A-0610060CC3BC}" type="presParOf" srcId="{317F06FA-C0B0-4117-A8B0-ADBD493808B6}" destId="{0F40757D-D7EA-4C5E-8A8F-5A858F7F404A}" srcOrd="2" destOrd="0" presId="urn:microsoft.com/office/officeart/2005/8/layout/list1"/>
    <dgm:cxn modelId="{E896CF34-8AEA-47CD-A17D-FE605BBD2183}" type="presParOf" srcId="{317F06FA-C0B0-4117-A8B0-ADBD493808B6}" destId="{A9C123C0-2D51-40B4-AC37-07165072AA50}" srcOrd="3" destOrd="0" presId="urn:microsoft.com/office/officeart/2005/8/layout/list1"/>
    <dgm:cxn modelId="{A811CE5A-A716-4E70-A7C8-79476B94F6A1}" type="presParOf" srcId="{317F06FA-C0B0-4117-A8B0-ADBD493808B6}" destId="{958A1563-75D3-4831-AED4-6C24354F888C}" srcOrd="4" destOrd="0" presId="urn:microsoft.com/office/officeart/2005/8/layout/list1"/>
    <dgm:cxn modelId="{A320D8C7-5D37-4C6B-94E5-BDE928A724A5}" type="presParOf" srcId="{958A1563-75D3-4831-AED4-6C24354F888C}" destId="{AC9CECE2-CF8B-445C-8A81-D2580301DFCC}" srcOrd="0" destOrd="0" presId="urn:microsoft.com/office/officeart/2005/8/layout/list1"/>
    <dgm:cxn modelId="{12A6932E-C8E6-428E-AD1A-60C110E4ECBA}" type="presParOf" srcId="{958A1563-75D3-4831-AED4-6C24354F888C}" destId="{9469BE93-7BB3-4098-B8AE-19A3B0BA93FB}" srcOrd="1" destOrd="0" presId="urn:microsoft.com/office/officeart/2005/8/layout/list1"/>
    <dgm:cxn modelId="{D96135FC-025F-477B-9CD9-2F698528A30B}" type="presParOf" srcId="{317F06FA-C0B0-4117-A8B0-ADBD493808B6}" destId="{317D729C-6678-41DF-9EDB-540C8E8328E1}" srcOrd="5" destOrd="0" presId="urn:microsoft.com/office/officeart/2005/8/layout/list1"/>
    <dgm:cxn modelId="{DF536852-98FB-487E-8690-E380A13EA1B8}" type="presParOf" srcId="{317F06FA-C0B0-4117-A8B0-ADBD493808B6}" destId="{AF854180-6876-4647-BC0C-3BE1264B32A4}" srcOrd="6" destOrd="0" presId="urn:microsoft.com/office/officeart/2005/8/layout/list1"/>
    <dgm:cxn modelId="{535CF1E2-1EAE-467A-A8B9-AF55B8E47680}" type="presParOf" srcId="{317F06FA-C0B0-4117-A8B0-ADBD493808B6}" destId="{8E825FCA-953A-4B08-9F5E-055D16B6AE76}" srcOrd="7" destOrd="0" presId="urn:microsoft.com/office/officeart/2005/8/layout/list1"/>
    <dgm:cxn modelId="{E2C709D7-093F-4C04-BBA5-F114E8D202C0}" type="presParOf" srcId="{317F06FA-C0B0-4117-A8B0-ADBD493808B6}" destId="{25E6F3C5-1A06-4CB6-AD68-52FE95195453}" srcOrd="8" destOrd="0" presId="urn:microsoft.com/office/officeart/2005/8/layout/list1"/>
    <dgm:cxn modelId="{E32714E5-6566-4190-8795-62220FF901E6}" type="presParOf" srcId="{25E6F3C5-1A06-4CB6-AD68-52FE95195453}" destId="{E36AC2FD-8432-4D53-8F89-FB9546D06A5B}" srcOrd="0" destOrd="0" presId="urn:microsoft.com/office/officeart/2005/8/layout/list1"/>
    <dgm:cxn modelId="{C2D29DE7-3107-4C14-8D07-1A11E0F1C557}" type="presParOf" srcId="{25E6F3C5-1A06-4CB6-AD68-52FE95195453}" destId="{87F502FD-67D4-464B-88F7-08B12D1DFB80}" srcOrd="1" destOrd="0" presId="urn:microsoft.com/office/officeart/2005/8/layout/list1"/>
    <dgm:cxn modelId="{B581DEFF-716F-49E5-8A3D-D360C7FB4425}" type="presParOf" srcId="{317F06FA-C0B0-4117-A8B0-ADBD493808B6}" destId="{5DA4BE67-18A0-4C9F-8B06-167B9A8A1148}" srcOrd="9" destOrd="0" presId="urn:microsoft.com/office/officeart/2005/8/layout/list1"/>
    <dgm:cxn modelId="{0692BD03-7F1F-4A1D-BF98-705D6C0CFAC1}" type="presParOf" srcId="{317F06FA-C0B0-4117-A8B0-ADBD493808B6}" destId="{1DA78D0F-E860-4FAE-9001-521EF45C5681}" srcOrd="10" destOrd="0" presId="urn:microsoft.com/office/officeart/2005/8/layout/list1"/>
    <dgm:cxn modelId="{1B2346B5-15C7-4CE9-8C12-D517496F8C29}" type="presParOf" srcId="{317F06FA-C0B0-4117-A8B0-ADBD493808B6}" destId="{87647941-5FB9-459C-81D1-B2BC26C77F7A}" srcOrd="11" destOrd="0" presId="urn:microsoft.com/office/officeart/2005/8/layout/list1"/>
    <dgm:cxn modelId="{6722A4C6-2256-4532-99BE-C6692DB83DAB}" type="presParOf" srcId="{317F06FA-C0B0-4117-A8B0-ADBD493808B6}" destId="{6976900D-4FAA-435D-A6B9-EE178AAA6A79}" srcOrd="12" destOrd="0" presId="urn:microsoft.com/office/officeart/2005/8/layout/list1"/>
    <dgm:cxn modelId="{CD26A72D-899F-4F8D-B58A-C61B6099AB49}" type="presParOf" srcId="{6976900D-4FAA-435D-A6B9-EE178AAA6A79}" destId="{9ECD802F-E1A9-4837-8791-0EDC470C8C65}" srcOrd="0" destOrd="0" presId="urn:microsoft.com/office/officeart/2005/8/layout/list1"/>
    <dgm:cxn modelId="{2A505CE3-B1E3-48A1-B5E5-16101DF396EE}" type="presParOf" srcId="{6976900D-4FAA-435D-A6B9-EE178AAA6A79}" destId="{B16BEDC1-73AE-4303-ABAC-35C391134AB6}" srcOrd="1" destOrd="0" presId="urn:microsoft.com/office/officeart/2005/8/layout/list1"/>
    <dgm:cxn modelId="{40AC621E-CE0E-4778-8D0A-C556FFEAB2BC}" type="presParOf" srcId="{317F06FA-C0B0-4117-A8B0-ADBD493808B6}" destId="{D7AC0CAF-A6AE-44DA-8D24-4F8C7895D70F}" srcOrd="13" destOrd="0" presId="urn:microsoft.com/office/officeart/2005/8/layout/list1"/>
    <dgm:cxn modelId="{5F70D47B-969F-4576-9867-6C68F0E66F60}" type="presParOf" srcId="{317F06FA-C0B0-4117-A8B0-ADBD493808B6}" destId="{957FE447-669C-487C-B583-90CF5AE77D71}" srcOrd="14" destOrd="0" presId="urn:microsoft.com/office/officeart/2005/8/layout/list1"/>
    <dgm:cxn modelId="{7E5DC0BA-1519-42F1-8062-CD9891DD8B85}" type="presParOf" srcId="{317F06FA-C0B0-4117-A8B0-ADBD493808B6}" destId="{A5F244C9-9FF5-4CB9-A7D9-BFEA0E8C511F}" srcOrd="15" destOrd="0" presId="urn:microsoft.com/office/officeart/2005/8/layout/list1"/>
    <dgm:cxn modelId="{6DA08819-B4C1-4946-A31E-40494FBC7A86}" type="presParOf" srcId="{317F06FA-C0B0-4117-A8B0-ADBD493808B6}" destId="{E93994EC-82D7-4909-A704-F561E51812E3}" srcOrd="16" destOrd="0" presId="urn:microsoft.com/office/officeart/2005/8/layout/list1"/>
    <dgm:cxn modelId="{3CF710CD-092C-4C91-962F-A90900A34EBF}" type="presParOf" srcId="{E93994EC-82D7-4909-A704-F561E51812E3}" destId="{017DCDC1-F0B2-49EF-AB47-E54382E5C156}" srcOrd="0" destOrd="0" presId="urn:microsoft.com/office/officeart/2005/8/layout/list1"/>
    <dgm:cxn modelId="{A40CBF26-677B-47FF-9E66-E9BC5546C761}" type="presParOf" srcId="{E93994EC-82D7-4909-A704-F561E51812E3}" destId="{AE014853-88CF-46E1-A8AB-208EE3B2C9C5}" srcOrd="1" destOrd="0" presId="urn:microsoft.com/office/officeart/2005/8/layout/list1"/>
    <dgm:cxn modelId="{CA1E48F2-CCB6-4DDA-B8E4-D9327ED29161}" type="presParOf" srcId="{317F06FA-C0B0-4117-A8B0-ADBD493808B6}" destId="{BA0DAF71-5F5B-4DA5-BC59-28006AF20BF6}" srcOrd="17" destOrd="0" presId="urn:microsoft.com/office/officeart/2005/8/layout/list1"/>
    <dgm:cxn modelId="{F42879C3-C2E2-47BA-A7AB-8EA746AB1763}" type="presParOf" srcId="{317F06FA-C0B0-4117-A8B0-ADBD493808B6}" destId="{1AA57C27-9FE5-479B-BBD2-44D8335F59B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CC8DF-2A49-4F39-80E2-E5AD95E978B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F17555-0D23-494A-86F8-6097A5E0B2D7}">
      <dgm:prSet phldrT="[Текст]"/>
      <dgm:spPr/>
      <dgm:t>
        <a:bodyPr/>
        <a:lstStyle/>
        <a:p>
          <a:r>
            <a:rPr lang="ru-RU" dirty="0">
              <a:latin typeface="Montserrat"/>
            </a:rPr>
            <a:t> Применение навигационных пломб</a:t>
          </a:r>
        </a:p>
      </dgm:t>
    </dgm:pt>
    <dgm:pt modelId="{E9A2EBBF-0E2A-4E52-B5AD-BC7AC81E0900}" type="parTrans" cxnId="{6E6C4704-7DF4-4C2E-8D3B-996A7EA4472D}">
      <dgm:prSet/>
      <dgm:spPr/>
      <dgm:t>
        <a:bodyPr/>
        <a:lstStyle/>
        <a:p>
          <a:endParaRPr lang="ru-RU"/>
        </a:p>
      </dgm:t>
    </dgm:pt>
    <dgm:pt modelId="{E3EA8F79-C9DC-4A5A-9521-44FBA15466ED}" type="sibTrans" cxnId="{6E6C4704-7DF4-4C2E-8D3B-996A7EA4472D}">
      <dgm:prSet/>
      <dgm:spPr/>
      <dgm:t>
        <a:bodyPr/>
        <a:lstStyle/>
        <a:p>
          <a:endParaRPr lang="ru-RU"/>
        </a:p>
      </dgm:t>
    </dgm:pt>
    <dgm:pt modelId="{F92AD7F4-0112-43F6-9FB0-7831C24F0838}">
      <dgm:prSet phldrT="[Текст]"/>
      <dgm:spPr/>
      <dgm:t>
        <a:bodyPr/>
        <a:lstStyle/>
        <a:p>
          <a:r>
            <a:rPr lang="ru-RU" dirty="0">
              <a:latin typeface="Montserrat"/>
            </a:rPr>
            <a:t>Внедрение передовых цифровых технологий</a:t>
          </a:r>
        </a:p>
      </dgm:t>
    </dgm:pt>
    <dgm:pt modelId="{ED477BA9-F440-428A-9545-80A1ADE01E07}" type="parTrans" cxnId="{81BB5022-2320-4D68-A74D-D05460469379}">
      <dgm:prSet/>
      <dgm:spPr/>
      <dgm:t>
        <a:bodyPr/>
        <a:lstStyle/>
        <a:p>
          <a:endParaRPr lang="ru-RU"/>
        </a:p>
      </dgm:t>
    </dgm:pt>
    <dgm:pt modelId="{22CD8C37-55AD-4A50-BE22-6DD2EA1D5F2D}" type="sibTrans" cxnId="{81BB5022-2320-4D68-A74D-D05460469379}">
      <dgm:prSet/>
      <dgm:spPr/>
      <dgm:t>
        <a:bodyPr/>
        <a:lstStyle/>
        <a:p>
          <a:endParaRPr lang="ru-RU"/>
        </a:p>
      </dgm:t>
    </dgm:pt>
    <dgm:pt modelId="{17B8D5C0-72D4-4B77-868F-8FD195FAE2F1}">
      <dgm:prSet phldrT="[Текст]"/>
      <dgm:spPr/>
      <dgm:t>
        <a:bodyPr/>
        <a:lstStyle/>
        <a:p>
          <a:r>
            <a:rPr lang="ru-RU" dirty="0">
              <a:latin typeface="Montserrat"/>
            </a:rPr>
            <a:t>Совершенствование Таможенного кодекса</a:t>
          </a:r>
        </a:p>
      </dgm:t>
    </dgm:pt>
    <dgm:pt modelId="{1019B377-E68B-48A7-84A4-E9555400C8E9}" type="parTrans" cxnId="{490FE33E-A90D-4E0B-91D7-7B97DCD05DD9}">
      <dgm:prSet/>
      <dgm:spPr/>
      <dgm:t>
        <a:bodyPr/>
        <a:lstStyle/>
        <a:p>
          <a:endParaRPr lang="ru-RU"/>
        </a:p>
      </dgm:t>
    </dgm:pt>
    <dgm:pt modelId="{46B22726-0BF5-4139-B92B-158A925A670D}" type="sibTrans" cxnId="{490FE33E-A90D-4E0B-91D7-7B97DCD05DD9}">
      <dgm:prSet/>
      <dgm:spPr/>
      <dgm:t>
        <a:bodyPr/>
        <a:lstStyle/>
        <a:p>
          <a:endParaRPr lang="ru-RU"/>
        </a:p>
      </dgm:t>
    </dgm:pt>
    <dgm:pt modelId="{376734D7-DB1E-44AF-9932-C9D5264F74CF}">
      <dgm:prSet phldrT="[Текст]"/>
      <dgm:spPr/>
      <dgm:t>
        <a:bodyPr/>
        <a:lstStyle/>
        <a:p>
          <a:r>
            <a:rPr lang="ru-RU" dirty="0">
              <a:latin typeface="Montserrat"/>
            </a:rPr>
            <a:t>Совершенствование технического регулирования</a:t>
          </a:r>
        </a:p>
      </dgm:t>
    </dgm:pt>
    <dgm:pt modelId="{FFEAB376-508A-4B65-8104-D174DFFDE036}" type="parTrans" cxnId="{466F91CC-B284-4871-B1A4-7387C5C8724F}">
      <dgm:prSet/>
      <dgm:spPr/>
      <dgm:t>
        <a:bodyPr/>
        <a:lstStyle/>
        <a:p>
          <a:endParaRPr lang="ru-RU"/>
        </a:p>
      </dgm:t>
    </dgm:pt>
    <dgm:pt modelId="{78408DA6-88A3-4DDA-A879-6FD4E44EEB58}" type="sibTrans" cxnId="{466F91CC-B284-4871-B1A4-7387C5C8724F}">
      <dgm:prSet/>
      <dgm:spPr/>
      <dgm:t>
        <a:bodyPr/>
        <a:lstStyle/>
        <a:p>
          <a:endParaRPr lang="ru-RU"/>
        </a:p>
      </dgm:t>
    </dgm:pt>
    <dgm:pt modelId="{0AB4B5B4-D19F-47E2-8714-A0B5DC68E590}">
      <dgm:prSet phldrT="[Текст]"/>
      <dgm:spPr/>
      <dgm:t>
        <a:bodyPr/>
        <a:lstStyle/>
        <a:p>
          <a:r>
            <a:rPr lang="ru-RU" dirty="0">
              <a:latin typeface="Montserrat"/>
            </a:rPr>
            <a:t>Совершенствование договорно-правовой базы</a:t>
          </a:r>
        </a:p>
      </dgm:t>
    </dgm:pt>
    <dgm:pt modelId="{E9602E4D-387E-4237-B5CC-E01C5B28E626}" type="parTrans" cxnId="{21B4F2C3-8430-4863-BFE9-FBC6BFDC5A6D}">
      <dgm:prSet/>
      <dgm:spPr/>
      <dgm:t>
        <a:bodyPr/>
        <a:lstStyle/>
        <a:p>
          <a:endParaRPr lang="ru-RU"/>
        </a:p>
      </dgm:t>
    </dgm:pt>
    <dgm:pt modelId="{3B8C0B66-BF29-4F30-A566-1F461A3B477F}" type="sibTrans" cxnId="{21B4F2C3-8430-4863-BFE9-FBC6BFDC5A6D}">
      <dgm:prSet/>
      <dgm:spPr/>
      <dgm:t>
        <a:bodyPr/>
        <a:lstStyle/>
        <a:p>
          <a:endParaRPr lang="ru-RU"/>
        </a:p>
      </dgm:t>
    </dgm:pt>
    <dgm:pt modelId="{BBDB563E-2651-49F7-A3F1-F538B63171EB}">
      <dgm:prSet phldrT="[Текст]" custT="1"/>
      <dgm:spPr/>
      <dgm:t>
        <a:bodyPr/>
        <a:lstStyle/>
        <a:p>
          <a:r>
            <a:rPr lang="ru-RU" sz="1400" dirty="0">
              <a:latin typeface="Montserrat"/>
            </a:rPr>
            <a:t>Выработка общих стратегий </a:t>
          </a:r>
        </a:p>
      </dgm:t>
    </dgm:pt>
    <dgm:pt modelId="{452E00F0-4FFE-4E39-B0CB-FC1698909CBE}" type="parTrans" cxnId="{A0719A13-846F-444C-98EF-B2249AD117B1}">
      <dgm:prSet/>
      <dgm:spPr/>
      <dgm:t>
        <a:bodyPr/>
        <a:lstStyle/>
        <a:p>
          <a:endParaRPr lang="ru-RU"/>
        </a:p>
      </dgm:t>
    </dgm:pt>
    <dgm:pt modelId="{76080C94-F600-40BE-9177-FBBA961C3976}" type="sibTrans" cxnId="{A0719A13-846F-444C-98EF-B2249AD117B1}">
      <dgm:prSet/>
      <dgm:spPr/>
      <dgm:t>
        <a:bodyPr/>
        <a:lstStyle/>
        <a:p>
          <a:endParaRPr lang="ru-RU"/>
        </a:p>
      </dgm:t>
    </dgm:pt>
    <dgm:pt modelId="{F98CF707-00A2-4DA2-8291-1CB607B559C9}">
      <dgm:prSet phldrT="[Текст]"/>
      <dgm:spPr/>
      <dgm:t>
        <a:bodyPr/>
        <a:lstStyle/>
        <a:p>
          <a:r>
            <a:rPr lang="ru-RU" dirty="0">
              <a:latin typeface="Montserrat"/>
            </a:rPr>
            <a:t>Использование </a:t>
          </a:r>
          <a:r>
            <a:rPr lang="ru-RU" dirty="0" err="1">
              <a:latin typeface="Montserrat"/>
            </a:rPr>
            <a:t>энергоэффективных</a:t>
          </a:r>
          <a:r>
            <a:rPr lang="ru-RU" dirty="0">
              <a:latin typeface="Montserrat"/>
            </a:rPr>
            <a:t>, энергосберегающих и зеленых технологий на транспорт</a:t>
          </a:r>
          <a:r>
            <a:rPr lang="ru-RU" dirty="0"/>
            <a:t>е</a:t>
          </a:r>
        </a:p>
      </dgm:t>
    </dgm:pt>
    <dgm:pt modelId="{CC647919-EB19-497C-8FE3-07EB30CAE9CE}" type="parTrans" cxnId="{E76183E3-14E5-4082-BADA-36041558A9C8}">
      <dgm:prSet/>
      <dgm:spPr/>
      <dgm:t>
        <a:bodyPr/>
        <a:lstStyle/>
        <a:p>
          <a:endParaRPr lang="ru-RU"/>
        </a:p>
      </dgm:t>
    </dgm:pt>
    <dgm:pt modelId="{64915E48-C608-48DE-85F8-E7C5EA625935}" type="sibTrans" cxnId="{E76183E3-14E5-4082-BADA-36041558A9C8}">
      <dgm:prSet/>
      <dgm:spPr/>
      <dgm:t>
        <a:bodyPr/>
        <a:lstStyle/>
        <a:p>
          <a:endParaRPr lang="ru-RU"/>
        </a:p>
      </dgm:t>
    </dgm:pt>
    <dgm:pt modelId="{FDD96D25-536E-4087-BF30-ED300E500373}">
      <dgm:prSet phldrT="[Текст]"/>
      <dgm:spPr/>
      <dgm:t>
        <a:bodyPr/>
        <a:lstStyle/>
        <a:p>
          <a:r>
            <a:rPr lang="ru-RU" dirty="0">
              <a:latin typeface="Montserrat"/>
            </a:rPr>
            <a:t>Выявление и устранение проблемных вопросов</a:t>
          </a:r>
        </a:p>
      </dgm:t>
    </dgm:pt>
    <dgm:pt modelId="{7AA18844-6255-4F66-A26B-BAE219FD8CC0}" type="parTrans" cxnId="{93F263F2-F692-40EC-BA0C-244E1E464B32}">
      <dgm:prSet/>
      <dgm:spPr/>
      <dgm:t>
        <a:bodyPr/>
        <a:lstStyle/>
        <a:p>
          <a:endParaRPr lang="ru-RU"/>
        </a:p>
      </dgm:t>
    </dgm:pt>
    <dgm:pt modelId="{399DD5FD-B6AD-4758-9ED3-51A2EF1E4B34}" type="sibTrans" cxnId="{93F263F2-F692-40EC-BA0C-244E1E464B32}">
      <dgm:prSet/>
      <dgm:spPr/>
      <dgm:t>
        <a:bodyPr/>
        <a:lstStyle/>
        <a:p>
          <a:endParaRPr lang="ru-RU"/>
        </a:p>
      </dgm:t>
    </dgm:pt>
    <dgm:pt modelId="{10D7E537-8FD9-4F26-B826-BCC9573FE110}" type="pres">
      <dgm:prSet presAssocID="{20CCC8DF-2A49-4F39-80E2-E5AD95E978B0}" presName="diagram" presStyleCnt="0">
        <dgm:presLayoutVars>
          <dgm:dir/>
          <dgm:resizeHandles val="exact"/>
        </dgm:presLayoutVars>
      </dgm:prSet>
      <dgm:spPr/>
    </dgm:pt>
    <dgm:pt modelId="{08B179E5-FD40-4B69-B21C-B8DA9ED29D02}" type="pres">
      <dgm:prSet presAssocID="{13F17555-0D23-494A-86F8-6097A5E0B2D7}" presName="node" presStyleLbl="node1" presStyleIdx="0" presStyleCnt="8" custScaleX="40393" custScaleY="46338" custLinFactNeighborX="22371" custLinFactNeighborY="1127">
        <dgm:presLayoutVars>
          <dgm:bulletEnabled val="1"/>
        </dgm:presLayoutVars>
      </dgm:prSet>
      <dgm:spPr/>
    </dgm:pt>
    <dgm:pt modelId="{AA39D4A7-7271-4EB5-B196-D6EE8E55C822}" type="pres">
      <dgm:prSet presAssocID="{E3EA8F79-C9DC-4A5A-9521-44FBA15466ED}" presName="sibTrans" presStyleCnt="0"/>
      <dgm:spPr/>
    </dgm:pt>
    <dgm:pt modelId="{F7018D1C-35E4-4436-BE4E-D75B05A88DB2}" type="pres">
      <dgm:prSet presAssocID="{F92AD7F4-0112-43F6-9FB0-7831C24F0838}" presName="node" presStyleLbl="node1" presStyleIdx="1" presStyleCnt="8" custScaleX="37418" custScaleY="46388" custLinFactNeighborX="13677" custLinFactNeighborY="-4">
        <dgm:presLayoutVars>
          <dgm:bulletEnabled val="1"/>
        </dgm:presLayoutVars>
      </dgm:prSet>
      <dgm:spPr/>
    </dgm:pt>
    <dgm:pt modelId="{4449D444-2C73-4707-9097-3610973CD033}" type="pres">
      <dgm:prSet presAssocID="{22CD8C37-55AD-4A50-BE22-6DD2EA1D5F2D}" presName="sibTrans" presStyleCnt="0"/>
      <dgm:spPr/>
    </dgm:pt>
    <dgm:pt modelId="{32018CC2-4600-410F-9379-B472961D21C0}" type="pres">
      <dgm:prSet presAssocID="{17B8D5C0-72D4-4B77-868F-8FD195FAE2F1}" presName="node" presStyleLbl="node1" presStyleIdx="2" presStyleCnt="8" custScaleX="36921" custScaleY="46871" custLinFactX="-14517" custLinFactNeighborX="-100000" custLinFactNeighborY="43694">
        <dgm:presLayoutVars>
          <dgm:bulletEnabled val="1"/>
        </dgm:presLayoutVars>
      </dgm:prSet>
      <dgm:spPr/>
    </dgm:pt>
    <dgm:pt modelId="{41C5DA3E-2672-4977-A424-4EFFF328ED53}" type="pres">
      <dgm:prSet presAssocID="{46B22726-0BF5-4139-B92B-158A925A670D}" presName="sibTrans" presStyleCnt="0"/>
      <dgm:spPr/>
    </dgm:pt>
    <dgm:pt modelId="{CEA0EBDC-DB8E-4AD6-8F4A-1E8268E012AA}" type="pres">
      <dgm:prSet presAssocID="{376734D7-DB1E-44AF-9932-C9D5264F74CF}" presName="node" presStyleLbl="node1" presStyleIdx="3" presStyleCnt="8" custScaleX="36461" custScaleY="49997" custLinFactNeighborX="-9953" custLinFactNeighborY="29039">
        <dgm:presLayoutVars>
          <dgm:bulletEnabled val="1"/>
        </dgm:presLayoutVars>
      </dgm:prSet>
      <dgm:spPr/>
    </dgm:pt>
    <dgm:pt modelId="{D66AAD92-8598-43C2-B8E4-766715B80C20}" type="pres">
      <dgm:prSet presAssocID="{78408DA6-88A3-4DDA-A879-6FD4E44EEB58}" presName="sibTrans" presStyleCnt="0"/>
      <dgm:spPr/>
    </dgm:pt>
    <dgm:pt modelId="{45505FBE-6883-4895-9F22-7924850178C4}" type="pres">
      <dgm:prSet presAssocID="{0AB4B5B4-D19F-47E2-8714-A0B5DC68E590}" presName="node" presStyleLbl="node1" presStyleIdx="4" presStyleCnt="8" custScaleX="41808" custScaleY="47557" custLinFactNeighborX="62427" custLinFactNeighborY="-65673">
        <dgm:presLayoutVars>
          <dgm:bulletEnabled val="1"/>
        </dgm:presLayoutVars>
      </dgm:prSet>
      <dgm:spPr/>
    </dgm:pt>
    <dgm:pt modelId="{69BEAEF9-F2C2-4F14-858D-D1BF723B9675}" type="pres">
      <dgm:prSet presAssocID="{3B8C0B66-BF29-4F30-A566-1F461A3B477F}" presName="sibTrans" presStyleCnt="0"/>
      <dgm:spPr/>
    </dgm:pt>
    <dgm:pt modelId="{41C1905A-8C85-4AC7-9D29-8CA5D3E84F52}" type="pres">
      <dgm:prSet presAssocID="{F98CF707-00A2-4DA2-8291-1CB607B559C9}" presName="node" presStyleLbl="node1" presStyleIdx="5" presStyleCnt="8" custScaleX="48888" custScaleY="44764" custLinFactNeighborX="6838" custLinFactNeighborY="64219">
        <dgm:presLayoutVars>
          <dgm:bulletEnabled val="1"/>
        </dgm:presLayoutVars>
      </dgm:prSet>
      <dgm:spPr/>
    </dgm:pt>
    <dgm:pt modelId="{128B460E-3280-4E3A-AB5F-AB60315FDED6}" type="pres">
      <dgm:prSet presAssocID="{64915E48-C608-48DE-85F8-E7C5EA625935}" presName="sibTrans" presStyleCnt="0"/>
      <dgm:spPr/>
    </dgm:pt>
    <dgm:pt modelId="{1B1D3757-FE89-4F22-9F92-E4736A882D0A}" type="pres">
      <dgm:prSet presAssocID="{FDD96D25-536E-4087-BF30-ED300E500373}" presName="node" presStyleLbl="node1" presStyleIdx="6" presStyleCnt="8" custScaleX="33042" custScaleY="43964" custLinFactNeighborX="-3874" custLinFactNeighborY="490">
        <dgm:presLayoutVars>
          <dgm:bulletEnabled val="1"/>
        </dgm:presLayoutVars>
      </dgm:prSet>
      <dgm:spPr/>
    </dgm:pt>
    <dgm:pt modelId="{BF1AF283-188F-4E2B-8E27-5490DC9F1188}" type="pres">
      <dgm:prSet presAssocID="{399DD5FD-B6AD-4758-9ED3-51A2EF1E4B34}" presName="sibTrans" presStyleCnt="0"/>
      <dgm:spPr/>
    </dgm:pt>
    <dgm:pt modelId="{358399B9-47E2-492D-8405-5973BBE66082}" type="pres">
      <dgm:prSet presAssocID="{BBDB563E-2651-49F7-A3F1-F538B63171EB}" presName="node" presStyleLbl="node1" presStyleIdx="7" presStyleCnt="8" custScaleX="35400" custScaleY="43962" custLinFactNeighborX="-10713" custLinFactNeighborY="-165">
        <dgm:presLayoutVars>
          <dgm:bulletEnabled val="1"/>
        </dgm:presLayoutVars>
      </dgm:prSet>
      <dgm:spPr/>
    </dgm:pt>
  </dgm:ptLst>
  <dgm:cxnLst>
    <dgm:cxn modelId="{6E6C4704-7DF4-4C2E-8D3B-996A7EA4472D}" srcId="{20CCC8DF-2A49-4F39-80E2-E5AD95E978B0}" destId="{13F17555-0D23-494A-86F8-6097A5E0B2D7}" srcOrd="0" destOrd="0" parTransId="{E9A2EBBF-0E2A-4E52-B5AD-BC7AC81E0900}" sibTransId="{E3EA8F79-C9DC-4A5A-9521-44FBA15466ED}"/>
    <dgm:cxn modelId="{A0719A13-846F-444C-98EF-B2249AD117B1}" srcId="{20CCC8DF-2A49-4F39-80E2-E5AD95E978B0}" destId="{BBDB563E-2651-49F7-A3F1-F538B63171EB}" srcOrd="7" destOrd="0" parTransId="{452E00F0-4FFE-4E39-B0CB-FC1698909CBE}" sibTransId="{76080C94-F600-40BE-9177-FBBA961C3976}"/>
    <dgm:cxn modelId="{81BB5022-2320-4D68-A74D-D05460469379}" srcId="{20CCC8DF-2A49-4F39-80E2-E5AD95E978B0}" destId="{F92AD7F4-0112-43F6-9FB0-7831C24F0838}" srcOrd="1" destOrd="0" parTransId="{ED477BA9-F440-428A-9545-80A1ADE01E07}" sibTransId="{22CD8C37-55AD-4A50-BE22-6DD2EA1D5F2D}"/>
    <dgm:cxn modelId="{3634E52F-2C21-481A-8232-4EB89AA4BCD3}" type="presOf" srcId="{BBDB563E-2651-49F7-A3F1-F538B63171EB}" destId="{358399B9-47E2-492D-8405-5973BBE66082}" srcOrd="0" destOrd="0" presId="urn:microsoft.com/office/officeart/2005/8/layout/default"/>
    <dgm:cxn modelId="{490FE33E-A90D-4E0B-91D7-7B97DCD05DD9}" srcId="{20CCC8DF-2A49-4F39-80E2-E5AD95E978B0}" destId="{17B8D5C0-72D4-4B77-868F-8FD195FAE2F1}" srcOrd="2" destOrd="0" parTransId="{1019B377-E68B-48A7-84A4-E9555400C8E9}" sibTransId="{46B22726-0BF5-4139-B92B-158A925A670D}"/>
    <dgm:cxn modelId="{90FFBB5B-C673-4DDD-8AF5-A6446D06D077}" type="presOf" srcId="{0AB4B5B4-D19F-47E2-8714-A0B5DC68E590}" destId="{45505FBE-6883-4895-9F22-7924850178C4}" srcOrd="0" destOrd="0" presId="urn:microsoft.com/office/officeart/2005/8/layout/default"/>
    <dgm:cxn modelId="{DC3B4960-D045-45D1-9FB0-7A2C3649F1AA}" type="presOf" srcId="{FDD96D25-536E-4087-BF30-ED300E500373}" destId="{1B1D3757-FE89-4F22-9F92-E4736A882D0A}" srcOrd="0" destOrd="0" presId="urn:microsoft.com/office/officeart/2005/8/layout/default"/>
    <dgm:cxn modelId="{A5078B44-62DB-4E11-890C-38631CB1C98B}" type="presOf" srcId="{376734D7-DB1E-44AF-9932-C9D5264F74CF}" destId="{CEA0EBDC-DB8E-4AD6-8F4A-1E8268E012AA}" srcOrd="0" destOrd="0" presId="urn:microsoft.com/office/officeart/2005/8/layout/default"/>
    <dgm:cxn modelId="{BFF9A14C-D287-4D2E-9EEE-47EC6FDC9D53}" type="presOf" srcId="{20CCC8DF-2A49-4F39-80E2-E5AD95E978B0}" destId="{10D7E537-8FD9-4F26-B826-BCC9573FE110}" srcOrd="0" destOrd="0" presId="urn:microsoft.com/office/officeart/2005/8/layout/default"/>
    <dgm:cxn modelId="{5B27A1AF-F62E-4D2F-BA69-162C790E2D30}" type="presOf" srcId="{17B8D5C0-72D4-4B77-868F-8FD195FAE2F1}" destId="{32018CC2-4600-410F-9379-B472961D21C0}" srcOrd="0" destOrd="0" presId="urn:microsoft.com/office/officeart/2005/8/layout/default"/>
    <dgm:cxn modelId="{21B4F2C3-8430-4863-BFE9-FBC6BFDC5A6D}" srcId="{20CCC8DF-2A49-4F39-80E2-E5AD95E978B0}" destId="{0AB4B5B4-D19F-47E2-8714-A0B5DC68E590}" srcOrd="4" destOrd="0" parTransId="{E9602E4D-387E-4237-B5CC-E01C5B28E626}" sibTransId="{3B8C0B66-BF29-4F30-A566-1F461A3B477F}"/>
    <dgm:cxn modelId="{466F91CC-B284-4871-B1A4-7387C5C8724F}" srcId="{20CCC8DF-2A49-4F39-80E2-E5AD95E978B0}" destId="{376734D7-DB1E-44AF-9932-C9D5264F74CF}" srcOrd="3" destOrd="0" parTransId="{FFEAB376-508A-4B65-8104-D174DFFDE036}" sibTransId="{78408DA6-88A3-4DDA-A879-6FD4E44EEB58}"/>
    <dgm:cxn modelId="{700C01D1-ED68-4A0C-B6DF-968FF6B773D7}" type="presOf" srcId="{F92AD7F4-0112-43F6-9FB0-7831C24F0838}" destId="{F7018D1C-35E4-4436-BE4E-D75B05A88DB2}" srcOrd="0" destOrd="0" presId="urn:microsoft.com/office/officeart/2005/8/layout/default"/>
    <dgm:cxn modelId="{D03B1DDC-08D2-4F1F-BACA-B567ED8D8D4D}" type="presOf" srcId="{13F17555-0D23-494A-86F8-6097A5E0B2D7}" destId="{08B179E5-FD40-4B69-B21C-B8DA9ED29D02}" srcOrd="0" destOrd="0" presId="urn:microsoft.com/office/officeart/2005/8/layout/default"/>
    <dgm:cxn modelId="{E76183E3-14E5-4082-BADA-36041558A9C8}" srcId="{20CCC8DF-2A49-4F39-80E2-E5AD95E978B0}" destId="{F98CF707-00A2-4DA2-8291-1CB607B559C9}" srcOrd="5" destOrd="0" parTransId="{CC647919-EB19-497C-8FE3-07EB30CAE9CE}" sibTransId="{64915E48-C608-48DE-85F8-E7C5EA625935}"/>
    <dgm:cxn modelId="{93F263F2-F692-40EC-BA0C-244E1E464B32}" srcId="{20CCC8DF-2A49-4F39-80E2-E5AD95E978B0}" destId="{FDD96D25-536E-4087-BF30-ED300E500373}" srcOrd="6" destOrd="0" parTransId="{7AA18844-6255-4F66-A26B-BAE219FD8CC0}" sibTransId="{399DD5FD-B6AD-4758-9ED3-51A2EF1E4B34}"/>
    <dgm:cxn modelId="{06F47EF5-1C6A-4DDE-9087-56628CEC8914}" type="presOf" srcId="{F98CF707-00A2-4DA2-8291-1CB607B559C9}" destId="{41C1905A-8C85-4AC7-9D29-8CA5D3E84F52}" srcOrd="0" destOrd="0" presId="urn:microsoft.com/office/officeart/2005/8/layout/default"/>
    <dgm:cxn modelId="{26CF38E1-3284-47A8-9954-207A1347CABE}" type="presParOf" srcId="{10D7E537-8FD9-4F26-B826-BCC9573FE110}" destId="{08B179E5-FD40-4B69-B21C-B8DA9ED29D02}" srcOrd="0" destOrd="0" presId="urn:microsoft.com/office/officeart/2005/8/layout/default"/>
    <dgm:cxn modelId="{548B5394-C044-4CD8-BA54-8095F01F5321}" type="presParOf" srcId="{10D7E537-8FD9-4F26-B826-BCC9573FE110}" destId="{AA39D4A7-7271-4EB5-B196-D6EE8E55C822}" srcOrd="1" destOrd="0" presId="urn:microsoft.com/office/officeart/2005/8/layout/default"/>
    <dgm:cxn modelId="{EC8DEFC7-B198-47FF-B202-8B8E3695BEA4}" type="presParOf" srcId="{10D7E537-8FD9-4F26-B826-BCC9573FE110}" destId="{F7018D1C-35E4-4436-BE4E-D75B05A88DB2}" srcOrd="2" destOrd="0" presId="urn:microsoft.com/office/officeart/2005/8/layout/default"/>
    <dgm:cxn modelId="{E9825BD7-DAE9-4BB2-B397-61EAD1F409AF}" type="presParOf" srcId="{10D7E537-8FD9-4F26-B826-BCC9573FE110}" destId="{4449D444-2C73-4707-9097-3610973CD033}" srcOrd="3" destOrd="0" presId="urn:microsoft.com/office/officeart/2005/8/layout/default"/>
    <dgm:cxn modelId="{A9E3C4B2-4137-41C7-8BB3-DA70D6B687BD}" type="presParOf" srcId="{10D7E537-8FD9-4F26-B826-BCC9573FE110}" destId="{32018CC2-4600-410F-9379-B472961D21C0}" srcOrd="4" destOrd="0" presId="urn:microsoft.com/office/officeart/2005/8/layout/default"/>
    <dgm:cxn modelId="{425BE7B5-6332-4EC6-9D8D-C1D23733A0AE}" type="presParOf" srcId="{10D7E537-8FD9-4F26-B826-BCC9573FE110}" destId="{41C5DA3E-2672-4977-A424-4EFFF328ED53}" srcOrd="5" destOrd="0" presId="urn:microsoft.com/office/officeart/2005/8/layout/default"/>
    <dgm:cxn modelId="{82AEE790-3561-43B2-8AFC-F52B12F44B6A}" type="presParOf" srcId="{10D7E537-8FD9-4F26-B826-BCC9573FE110}" destId="{CEA0EBDC-DB8E-4AD6-8F4A-1E8268E012AA}" srcOrd="6" destOrd="0" presId="urn:microsoft.com/office/officeart/2005/8/layout/default"/>
    <dgm:cxn modelId="{928577BA-B6A5-461C-93F3-0CBAF45F7DBF}" type="presParOf" srcId="{10D7E537-8FD9-4F26-B826-BCC9573FE110}" destId="{D66AAD92-8598-43C2-B8E4-766715B80C20}" srcOrd="7" destOrd="0" presId="urn:microsoft.com/office/officeart/2005/8/layout/default"/>
    <dgm:cxn modelId="{561AF22C-137F-4F58-89D9-23B97A0DDDB7}" type="presParOf" srcId="{10D7E537-8FD9-4F26-B826-BCC9573FE110}" destId="{45505FBE-6883-4895-9F22-7924850178C4}" srcOrd="8" destOrd="0" presId="urn:microsoft.com/office/officeart/2005/8/layout/default"/>
    <dgm:cxn modelId="{0B22493D-6D59-4C58-BBF5-C3A9AD9F81A2}" type="presParOf" srcId="{10D7E537-8FD9-4F26-B826-BCC9573FE110}" destId="{69BEAEF9-F2C2-4F14-858D-D1BF723B9675}" srcOrd="9" destOrd="0" presId="urn:microsoft.com/office/officeart/2005/8/layout/default"/>
    <dgm:cxn modelId="{49B21C6C-B19C-4B36-9AC1-B4AC5B53E789}" type="presParOf" srcId="{10D7E537-8FD9-4F26-B826-BCC9573FE110}" destId="{41C1905A-8C85-4AC7-9D29-8CA5D3E84F52}" srcOrd="10" destOrd="0" presId="urn:microsoft.com/office/officeart/2005/8/layout/default"/>
    <dgm:cxn modelId="{FEDE07F2-8497-4977-8B12-9D6BFCA08D3E}" type="presParOf" srcId="{10D7E537-8FD9-4F26-B826-BCC9573FE110}" destId="{128B460E-3280-4E3A-AB5F-AB60315FDED6}" srcOrd="11" destOrd="0" presId="urn:microsoft.com/office/officeart/2005/8/layout/default"/>
    <dgm:cxn modelId="{3B850CA7-E7E8-4C14-ADF2-803CC45A2C0D}" type="presParOf" srcId="{10D7E537-8FD9-4F26-B826-BCC9573FE110}" destId="{1B1D3757-FE89-4F22-9F92-E4736A882D0A}" srcOrd="12" destOrd="0" presId="urn:microsoft.com/office/officeart/2005/8/layout/default"/>
    <dgm:cxn modelId="{C42BE547-40F6-4B28-A6D6-1C3F52AC5DF6}" type="presParOf" srcId="{10D7E537-8FD9-4F26-B826-BCC9573FE110}" destId="{BF1AF283-188F-4E2B-8E27-5490DC9F1188}" srcOrd="13" destOrd="0" presId="urn:microsoft.com/office/officeart/2005/8/layout/default"/>
    <dgm:cxn modelId="{FB3BD3E2-6FF2-46A4-8A5B-4C9078B1E3DC}" type="presParOf" srcId="{10D7E537-8FD9-4F26-B826-BCC9573FE110}" destId="{358399B9-47E2-492D-8405-5973BBE66082}" srcOrd="1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BB3798-6D00-43EF-8430-CE6BC15CC9D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9F43E4-F57F-43FC-A55F-755BEF487C53}">
      <dgm:prSet phldrT="[Текст]" phldr="1"/>
      <dgm:spPr>
        <a:solidFill>
          <a:schemeClr val="bg1"/>
        </a:solidFill>
        <a:ln>
          <a:solidFill>
            <a:srgbClr val="00417E"/>
          </a:solidFill>
        </a:ln>
      </dgm:spPr>
      <dgm:t>
        <a:bodyPr/>
        <a:lstStyle/>
        <a:p>
          <a:endParaRPr lang="ru-RU" dirty="0"/>
        </a:p>
      </dgm:t>
    </dgm:pt>
    <dgm:pt modelId="{F8D532B7-99F1-4178-B1C3-1A6157349AD3}" type="parTrans" cxnId="{86D88427-C862-44CD-9E5E-84D945EC3753}">
      <dgm:prSet/>
      <dgm:spPr/>
      <dgm:t>
        <a:bodyPr/>
        <a:lstStyle/>
        <a:p>
          <a:endParaRPr lang="ru-RU"/>
        </a:p>
      </dgm:t>
    </dgm:pt>
    <dgm:pt modelId="{4F3E0E08-FD20-4BBE-B4BE-D0D07145D990}" type="sibTrans" cxnId="{86D88427-C862-44CD-9E5E-84D945EC3753}">
      <dgm:prSet/>
      <dgm:spPr/>
      <dgm:t>
        <a:bodyPr/>
        <a:lstStyle/>
        <a:p>
          <a:endParaRPr lang="ru-RU"/>
        </a:p>
      </dgm:t>
    </dgm:pt>
    <dgm:pt modelId="{AD3ACFA6-F380-4C70-86BC-3330BFEE7BFD}">
      <dgm:prSet phldrT="[Текст]" phldr="1"/>
      <dgm:spPr>
        <a:solidFill>
          <a:schemeClr val="bg1"/>
        </a:solidFill>
        <a:ln>
          <a:solidFill>
            <a:srgbClr val="00417E"/>
          </a:solidFill>
        </a:ln>
      </dgm:spPr>
      <dgm:t>
        <a:bodyPr/>
        <a:lstStyle/>
        <a:p>
          <a:endParaRPr lang="ru-RU" dirty="0"/>
        </a:p>
      </dgm:t>
    </dgm:pt>
    <dgm:pt modelId="{71D76261-3654-4DA3-9CA0-A787872824B7}" type="parTrans" cxnId="{56F7CAAD-B34F-410D-870C-CA5D933CA968}">
      <dgm:prSet/>
      <dgm:spPr/>
      <dgm:t>
        <a:bodyPr/>
        <a:lstStyle/>
        <a:p>
          <a:endParaRPr lang="ru-RU"/>
        </a:p>
      </dgm:t>
    </dgm:pt>
    <dgm:pt modelId="{12F40445-8541-415D-B15B-A1A4DC4BDB51}" type="sibTrans" cxnId="{56F7CAAD-B34F-410D-870C-CA5D933CA968}">
      <dgm:prSet/>
      <dgm:spPr/>
      <dgm:t>
        <a:bodyPr/>
        <a:lstStyle/>
        <a:p>
          <a:endParaRPr lang="ru-RU"/>
        </a:p>
      </dgm:t>
    </dgm:pt>
    <dgm:pt modelId="{4ADEA063-1566-439C-B322-0E71D3062BD5}">
      <dgm:prSet/>
      <dgm:spPr>
        <a:solidFill>
          <a:schemeClr val="bg1"/>
        </a:solidFill>
        <a:ln>
          <a:solidFill>
            <a:srgbClr val="00417E"/>
          </a:solidFill>
        </a:ln>
      </dgm:spPr>
      <dgm:t>
        <a:bodyPr/>
        <a:lstStyle/>
        <a:p>
          <a:endParaRPr lang="ru-RU"/>
        </a:p>
      </dgm:t>
    </dgm:pt>
    <dgm:pt modelId="{E0D55E88-EB23-469C-92A3-B85200016324}" type="parTrans" cxnId="{41221626-0CD5-4FBF-8E14-BE1DF4303646}">
      <dgm:prSet/>
      <dgm:spPr/>
      <dgm:t>
        <a:bodyPr/>
        <a:lstStyle/>
        <a:p>
          <a:endParaRPr lang="ru-RU"/>
        </a:p>
      </dgm:t>
    </dgm:pt>
    <dgm:pt modelId="{C7E3B591-D88C-4904-AEB3-C004641FE234}" type="sibTrans" cxnId="{41221626-0CD5-4FBF-8E14-BE1DF4303646}">
      <dgm:prSet/>
      <dgm:spPr/>
      <dgm:t>
        <a:bodyPr/>
        <a:lstStyle/>
        <a:p>
          <a:endParaRPr lang="ru-RU"/>
        </a:p>
      </dgm:t>
    </dgm:pt>
    <dgm:pt modelId="{756F83EB-4674-4F02-9780-2E362C1EED72}">
      <dgm:prSet phldrT="[Текст]" phldr="1"/>
      <dgm:spPr>
        <a:solidFill>
          <a:schemeClr val="bg1"/>
        </a:solidFill>
        <a:ln>
          <a:solidFill>
            <a:srgbClr val="00417E"/>
          </a:solidFill>
        </a:ln>
      </dgm:spPr>
      <dgm:t>
        <a:bodyPr/>
        <a:lstStyle/>
        <a:p>
          <a:endParaRPr lang="ru-RU" dirty="0"/>
        </a:p>
      </dgm:t>
    </dgm:pt>
    <dgm:pt modelId="{4E01A998-DE15-454D-997E-0A76463DCBF0}" type="sibTrans" cxnId="{8A35C993-929E-4EDD-8A78-EC2EE588CD01}">
      <dgm:prSet/>
      <dgm:spPr/>
      <dgm:t>
        <a:bodyPr/>
        <a:lstStyle/>
        <a:p>
          <a:endParaRPr lang="ru-RU"/>
        </a:p>
      </dgm:t>
    </dgm:pt>
    <dgm:pt modelId="{CDF58E21-3FD1-483A-91D9-C948670A8D25}" type="parTrans" cxnId="{8A35C993-929E-4EDD-8A78-EC2EE588CD01}">
      <dgm:prSet/>
      <dgm:spPr/>
      <dgm:t>
        <a:bodyPr/>
        <a:lstStyle/>
        <a:p>
          <a:endParaRPr lang="ru-RU"/>
        </a:p>
      </dgm:t>
    </dgm:pt>
    <dgm:pt modelId="{D5755BD9-7002-4323-9DE3-ABE41701C740}" type="pres">
      <dgm:prSet presAssocID="{3CBB3798-6D00-43EF-8430-CE6BC15CC9D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337A2B6-1268-49FF-8C87-181B93A37368}" type="pres">
      <dgm:prSet presAssocID="{3CBB3798-6D00-43EF-8430-CE6BC15CC9D5}" presName="cycle" presStyleCnt="0"/>
      <dgm:spPr/>
    </dgm:pt>
    <dgm:pt modelId="{972082B9-8A46-4CD1-9653-200D24F8A293}" type="pres">
      <dgm:prSet presAssocID="{3CBB3798-6D00-43EF-8430-CE6BC15CC9D5}" presName="centerShape" presStyleCnt="0"/>
      <dgm:spPr/>
    </dgm:pt>
    <dgm:pt modelId="{E418CA97-9879-4A1C-A569-CEBEF39C9B51}" type="pres">
      <dgm:prSet presAssocID="{3CBB3798-6D00-43EF-8430-CE6BC15CC9D5}" presName="connSite" presStyleLbl="node1" presStyleIdx="0" presStyleCnt="5"/>
      <dgm:spPr/>
    </dgm:pt>
    <dgm:pt modelId="{8267C57C-8A25-4DF5-86E4-DA035E25A475}" type="pres">
      <dgm:prSet presAssocID="{3CBB3798-6D00-43EF-8430-CE6BC15CC9D5}" presName="visible" presStyleLbl="node1" presStyleIdx="0" presStyleCnt="5"/>
      <dgm:spPr>
        <a:solidFill>
          <a:schemeClr val="bg1"/>
        </a:solidFill>
        <a:ln>
          <a:solidFill>
            <a:srgbClr val="00417E"/>
          </a:solidFill>
        </a:ln>
      </dgm:spPr>
    </dgm:pt>
    <dgm:pt modelId="{25245B3A-E054-4285-A69D-7EF0213F14C1}" type="pres">
      <dgm:prSet presAssocID="{CDF58E21-3FD1-483A-91D9-C948670A8D25}" presName="Name25" presStyleLbl="parChTrans1D1" presStyleIdx="0" presStyleCnt="4"/>
      <dgm:spPr/>
    </dgm:pt>
    <dgm:pt modelId="{669CB297-2E35-45C8-B0AA-06A02F655D8D}" type="pres">
      <dgm:prSet presAssocID="{756F83EB-4674-4F02-9780-2E362C1EED72}" presName="node" presStyleCnt="0"/>
      <dgm:spPr/>
    </dgm:pt>
    <dgm:pt modelId="{3F7E7953-74EB-4E45-8FF9-2C87B39F5512}" type="pres">
      <dgm:prSet presAssocID="{756F83EB-4674-4F02-9780-2E362C1EED72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95AB6299-4AE9-4836-B1C8-BE094CCFBC9E}" type="pres">
      <dgm:prSet presAssocID="{756F83EB-4674-4F02-9780-2E362C1EED72}" presName="childNode" presStyleLbl="revTx" presStyleIdx="0" presStyleCnt="0">
        <dgm:presLayoutVars>
          <dgm:bulletEnabled val="1"/>
        </dgm:presLayoutVars>
      </dgm:prSet>
      <dgm:spPr/>
    </dgm:pt>
    <dgm:pt modelId="{1E31975D-13C7-40CA-85CA-FE80AFD46BA8}" type="pres">
      <dgm:prSet presAssocID="{F8D532B7-99F1-4178-B1C3-1A6157349AD3}" presName="Name25" presStyleLbl="parChTrans1D1" presStyleIdx="1" presStyleCnt="4"/>
      <dgm:spPr/>
    </dgm:pt>
    <dgm:pt modelId="{5A75F7F0-6873-4481-B326-05CA287FEC3A}" type="pres">
      <dgm:prSet presAssocID="{7B9F43E4-F57F-43FC-A55F-755BEF487C53}" presName="node" presStyleCnt="0"/>
      <dgm:spPr/>
    </dgm:pt>
    <dgm:pt modelId="{6DD2C27F-E827-4928-9B6D-8B81028846D7}" type="pres">
      <dgm:prSet presAssocID="{7B9F43E4-F57F-43FC-A55F-755BEF487C53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79E074FD-2191-42CF-8165-A70D9B9DA305}" type="pres">
      <dgm:prSet presAssocID="{7B9F43E4-F57F-43FC-A55F-755BEF487C53}" presName="childNode" presStyleLbl="revTx" presStyleIdx="0" presStyleCnt="0">
        <dgm:presLayoutVars>
          <dgm:bulletEnabled val="1"/>
        </dgm:presLayoutVars>
      </dgm:prSet>
      <dgm:spPr/>
    </dgm:pt>
    <dgm:pt modelId="{A812D021-3400-4E1D-971C-17FD41018116}" type="pres">
      <dgm:prSet presAssocID="{71D76261-3654-4DA3-9CA0-A787872824B7}" presName="Name25" presStyleLbl="parChTrans1D1" presStyleIdx="2" presStyleCnt="4"/>
      <dgm:spPr/>
    </dgm:pt>
    <dgm:pt modelId="{29122A8C-6FAD-4A2B-BC7D-3BAE89A2EDC2}" type="pres">
      <dgm:prSet presAssocID="{AD3ACFA6-F380-4C70-86BC-3330BFEE7BFD}" presName="node" presStyleCnt="0"/>
      <dgm:spPr/>
    </dgm:pt>
    <dgm:pt modelId="{AD848159-5A5D-4895-BFC2-ADB62A65D6B3}" type="pres">
      <dgm:prSet presAssocID="{AD3ACFA6-F380-4C70-86BC-3330BFEE7BFD}" presName="parentNode" presStyleLbl="node1" presStyleIdx="3" presStyleCnt="5" custLinFactNeighborX="-1768" custLinFactNeighborY="-4194">
        <dgm:presLayoutVars>
          <dgm:chMax val="1"/>
          <dgm:bulletEnabled val="1"/>
        </dgm:presLayoutVars>
      </dgm:prSet>
      <dgm:spPr/>
    </dgm:pt>
    <dgm:pt modelId="{549769FB-4B76-44D9-9DAF-6CCDD49ADB01}" type="pres">
      <dgm:prSet presAssocID="{AD3ACFA6-F380-4C70-86BC-3330BFEE7BFD}" presName="childNode" presStyleLbl="revTx" presStyleIdx="0" presStyleCnt="0">
        <dgm:presLayoutVars>
          <dgm:bulletEnabled val="1"/>
        </dgm:presLayoutVars>
      </dgm:prSet>
      <dgm:spPr/>
    </dgm:pt>
    <dgm:pt modelId="{19E29348-57AF-4D1C-94EF-77A6FC9B59FF}" type="pres">
      <dgm:prSet presAssocID="{E0D55E88-EB23-469C-92A3-B85200016324}" presName="Name25" presStyleLbl="parChTrans1D1" presStyleIdx="3" presStyleCnt="4"/>
      <dgm:spPr/>
    </dgm:pt>
    <dgm:pt modelId="{CC48B697-87FB-48C9-8ADA-93FC052FB792}" type="pres">
      <dgm:prSet presAssocID="{4ADEA063-1566-439C-B322-0E71D3062BD5}" presName="node" presStyleCnt="0"/>
      <dgm:spPr/>
    </dgm:pt>
    <dgm:pt modelId="{045EAE61-7F62-42C5-B9A4-3AC0F209B164}" type="pres">
      <dgm:prSet presAssocID="{4ADEA063-1566-439C-B322-0E71D3062BD5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3EC973E2-8582-48D3-8899-19C621C662B3}" type="pres">
      <dgm:prSet presAssocID="{4ADEA063-1566-439C-B322-0E71D3062BD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1221626-0CD5-4FBF-8E14-BE1DF4303646}" srcId="{3CBB3798-6D00-43EF-8430-CE6BC15CC9D5}" destId="{4ADEA063-1566-439C-B322-0E71D3062BD5}" srcOrd="3" destOrd="0" parTransId="{E0D55E88-EB23-469C-92A3-B85200016324}" sibTransId="{C7E3B591-D88C-4904-AEB3-C004641FE234}"/>
    <dgm:cxn modelId="{86D88427-C862-44CD-9E5E-84D945EC3753}" srcId="{3CBB3798-6D00-43EF-8430-CE6BC15CC9D5}" destId="{7B9F43E4-F57F-43FC-A55F-755BEF487C53}" srcOrd="1" destOrd="0" parTransId="{F8D532B7-99F1-4178-B1C3-1A6157349AD3}" sibTransId="{4F3E0E08-FD20-4BBE-B4BE-D0D07145D990}"/>
    <dgm:cxn modelId="{E059A143-BDE3-4F49-ACFD-8A5B4343DA74}" type="presOf" srcId="{4ADEA063-1566-439C-B322-0E71D3062BD5}" destId="{045EAE61-7F62-42C5-B9A4-3AC0F209B164}" srcOrd="0" destOrd="0" presId="urn:microsoft.com/office/officeart/2005/8/layout/radial2"/>
    <dgm:cxn modelId="{A3FC647E-206F-4250-A7CA-11F459D70558}" type="presOf" srcId="{756F83EB-4674-4F02-9780-2E362C1EED72}" destId="{3F7E7953-74EB-4E45-8FF9-2C87B39F5512}" srcOrd="0" destOrd="0" presId="urn:microsoft.com/office/officeart/2005/8/layout/radial2"/>
    <dgm:cxn modelId="{EA78E984-D647-4B76-ACC1-EBBD7B7C27AD}" type="presOf" srcId="{3CBB3798-6D00-43EF-8430-CE6BC15CC9D5}" destId="{D5755BD9-7002-4323-9DE3-ABE41701C740}" srcOrd="0" destOrd="0" presId="urn:microsoft.com/office/officeart/2005/8/layout/radial2"/>
    <dgm:cxn modelId="{F9F14F8E-DC7B-4FDE-BC72-FC60BF980C10}" type="presOf" srcId="{7B9F43E4-F57F-43FC-A55F-755BEF487C53}" destId="{6DD2C27F-E827-4928-9B6D-8B81028846D7}" srcOrd="0" destOrd="0" presId="urn:microsoft.com/office/officeart/2005/8/layout/radial2"/>
    <dgm:cxn modelId="{8A35C993-929E-4EDD-8A78-EC2EE588CD01}" srcId="{3CBB3798-6D00-43EF-8430-CE6BC15CC9D5}" destId="{756F83EB-4674-4F02-9780-2E362C1EED72}" srcOrd="0" destOrd="0" parTransId="{CDF58E21-3FD1-483A-91D9-C948670A8D25}" sibTransId="{4E01A998-DE15-454D-997E-0A76463DCBF0}"/>
    <dgm:cxn modelId="{56F7CAAD-B34F-410D-870C-CA5D933CA968}" srcId="{3CBB3798-6D00-43EF-8430-CE6BC15CC9D5}" destId="{AD3ACFA6-F380-4C70-86BC-3330BFEE7BFD}" srcOrd="2" destOrd="0" parTransId="{71D76261-3654-4DA3-9CA0-A787872824B7}" sibTransId="{12F40445-8541-415D-B15B-A1A4DC4BDB51}"/>
    <dgm:cxn modelId="{377FACB1-7642-4440-ADA8-54A7FB83E783}" type="presOf" srcId="{F8D532B7-99F1-4178-B1C3-1A6157349AD3}" destId="{1E31975D-13C7-40CA-85CA-FE80AFD46BA8}" srcOrd="0" destOrd="0" presId="urn:microsoft.com/office/officeart/2005/8/layout/radial2"/>
    <dgm:cxn modelId="{61641AB2-7DE0-48B7-A23E-457D4F0612B1}" type="presOf" srcId="{AD3ACFA6-F380-4C70-86BC-3330BFEE7BFD}" destId="{AD848159-5A5D-4895-BFC2-ADB62A65D6B3}" srcOrd="0" destOrd="0" presId="urn:microsoft.com/office/officeart/2005/8/layout/radial2"/>
    <dgm:cxn modelId="{3ECD4BB5-6E37-4603-8082-5CB4174B853F}" type="presOf" srcId="{E0D55E88-EB23-469C-92A3-B85200016324}" destId="{19E29348-57AF-4D1C-94EF-77A6FC9B59FF}" srcOrd="0" destOrd="0" presId="urn:microsoft.com/office/officeart/2005/8/layout/radial2"/>
    <dgm:cxn modelId="{087418CC-93FC-4177-8997-563194DFD40D}" type="presOf" srcId="{CDF58E21-3FD1-483A-91D9-C948670A8D25}" destId="{25245B3A-E054-4285-A69D-7EF0213F14C1}" srcOrd="0" destOrd="0" presId="urn:microsoft.com/office/officeart/2005/8/layout/radial2"/>
    <dgm:cxn modelId="{BC5397FD-CE30-4E91-973F-471F7C718DD9}" type="presOf" srcId="{71D76261-3654-4DA3-9CA0-A787872824B7}" destId="{A812D021-3400-4E1D-971C-17FD41018116}" srcOrd="0" destOrd="0" presId="urn:microsoft.com/office/officeart/2005/8/layout/radial2"/>
    <dgm:cxn modelId="{B52F892B-1D1D-467A-8109-C3799114DC42}" type="presParOf" srcId="{D5755BD9-7002-4323-9DE3-ABE41701C740}" destId="{B337A2B6-1268-49FF-8C87-181B93A37368}" srcOrd="0" destOrd="0" presId="urn:microsoft.com/office/officeart/2005/8/layout/radial2"/>
    <dgm:cxn modelId="{428DDD8C-23D0-4613-B53D-19B7B53C8CEC}" type="presParOf" srcId="{B337A2B6-1268-49FF-8C87-181B93A37368}" destId="{972082B9-8A46-4CD1-9653-200D24F8A293}" srcOrd="0" destOrd="0" presId="urn:microsoft.com/office/officeart/2005/8/layout/radial2"/>
    <dgm:cxn modelId="{4DBADB3D-2F23-4F78-968D-AF802C0D9619}" type="presParOf" srcId="{972082B9-8A46-4CD1-9653-200D24F8A293}" destId="{E418CA97-9879-4A1C-A569-CEBEF39C9B51}" srcOrd="0" destOrd="0" presId="urn:microsoft.com/office/officeart/2005/8/layout/radial2"/>
    <dgm:cxn modelId="{3B0B3447-242E-4063-8DFF-0244493B3929}" type="presParOf" srcId="{972082B9-8A46-4CD1-9653-200D24F8A293}" destId="{8267C57C-8A25-4DF5-86E4-DA035E25A475}" srcOrd="1" destOrd="0" presId="urn:microsoft.com/office/officeart/2005/8/layout/radial2"/>
    <dgm:cxn modelId="{BF9F509A-EAA9-43C4-A66A-77688181B6C9}" type="presParOf" srcId="{B337A2B6-1268-49FF-8C87-181B93A37368}" destId="{25245B3A-E054-4285-A69D-7EF0213F14C1}" srcOrd="1" destOrd="0" presId="urn:microsoft.com/office/officeart/2005/8/layout/radial2"/>
    <dgm:cxn modelId="{413DE8C3-3D74-478B-AF52-74F55DBC4C03}" type="presParOf" srcId="{B337A2B6-1268-49FF-8C87-181B93A37368}" destId="{669CB297-2E35-45C8-B0AA-06A02F655D8D}" srcOrd="2" destOrd="0" presId="urn:microsoft.com/office/officeart/2005/8/layout/radial2"/>
    <dgm:cxn modelId="{C111D99C-BEA7-45CD-99D3-51B5F0C74ABD}" type="presParOf" srcId="{669CB297-2E35-45C8-B0AA-06A02F655D8D}" destId="{3F7E7953-74EB-4E45-8FF9-2C87B39F5512}" srcOrd="0" destOrd="0" presId="urn:microsoft.com/office/officeart/2005/8/layout/radial2"/>
    <dgm:cxn modelId="{34F6401D-B99C-4AC9-9C01-93E528A66A54}" type="presParOf" srcId="{669CB297-2E35-45C8-B0AA-06A02F655D8D}" destId="{95AB6299-4AE9-4836-B1C8-BE094CCFBC9E}" srcOrd="1" destOrd="0" presId="urn:microsoft.com/office/officeart/2005/8/layout/radial2"/>
    <dgm:cxn modelId="{7E7504FF-A0E6-49D2-8678-41A7C180199F}" type="presParOf" srcId="{B337A2B6-1268-49FF-8C87-181B93A37368}" destId="{1E31975D-13C7-40CA-85CA-FE80AFD46BA8}" srcOrd="3" destOrd="0" presId="urn:microsoft.com/office/officeart/2005/8/layout/radial2"/>
    <dgm:cxn modelId="{7BF1B8EA-626F-4E3D-8A48-3C5015D0148D}" type="presParOf" srcId="{B337A2B6-1268-49FF-8C87-181B93A37368}" destId="{5A75F7F0-6873-4481-B326-05CA287FEC3A}" srcOrd="4" destOrd="0" presId="urn:microsoft.com/office/officeart/2005/8/layout/radial2"/>
    <dgm:cxn modelId="{27443069-83A2-4120-BA66-D17B295A74AE}" type="presParOf" srcId="{5A75F7F0-6873-4481-B326-05CA287FEC3A}" destId="{6DD2C27F-E827-4928-9B6D-8B81028846D7}" srcOrd="0" destOrd="0" presId="urn:microsoft.com/office/officeart/2005/8/layout/radial2"/>
    <dgm:cxn modelId="{4A9493B9-B93A-427A-B380-8F5C4EEA27A6}" type="presParOf" srcId="{5A75F7F0-6873-4481-B326-05CA287FEC3A}" destId="{79E074FD-2191-42CF-8165-A70D9B9DA305}" srcOrd="1" destOrd="0" presId="urn:microsoft.com/office/officeart/2005/8/layout/radial2"/>
    <dgm:cxn modelId="{B0F4928F-D694-49C8-A8BC-565FC7230662}" type="presParOf" srcId="{B337A2B6-1268-49FF-8C87-181B93A37368}" destId="{A812D021-3400-4E1D-971C-17FD41018116}" srcOrd="5" destOrd="0" presId="urn:microsoft.com/office/officeart/2005/8/layout/radial2"/>
    <dgm:cxn modelId="{02238550-FD7F-43FE-BD8F-BF836E6AB0C9}" type="presParOf" srcId="{B337A2B6-1268-49FF-8C87-181B93A37368}" destId="{29122A8C-6FAD-4A2B-BC7D-3BAE89A2EDC2}" srcOrd="6" destOrd="0" presId="urn:microsoft.com/office/officeart/2005/8/layout/radial2"/>
    <dgm:cxn modelId="{6A6DF57F-0326-43AC-BD77-AE045645ECCA}" type="presParOf" srcId="{29122A8C-6FAD-4A2B-BC7D-3BAE89A2EDC2}" destId="{AD848159-5A5D-4895-BFC2-ADB62A65D6B3}" srcOrd="0" destOrd="0" presId="urn:microsoft.com/office/officeart/2005/8/layout/radial2"/>
    <dgm:cxn modelId="{4A6376B5-3F2C-45E5-9EC3-4A7D86154B51}" type="presParOf" srcId="{29122A8C-6FAD-4A2B-BC7D-3BAE89A2EDC2}" destId="{549769FB-4B76-44D9-9DAF-6CCDD49ADB01}" srcOrd="1" destOrd="0" presId="urn:microsoft.com/office/officeart/2005/8/layout/radial2"/>
    <dgm:cxn modelId="{96AE85CA-FF73-49A2-B131-BBE31F3BCFF6}" type="presParOf" srcId="{B337A2B6-1268-49FF-8C87-181B93A37368}" destId="{19E29348-57AF-4D1C-94EF-77A6FC9B59FF}" srcOrd="7" destOrd="0" presId="urn:microsoft.com/office/officeart/2005/8/layout/radial2"/>
    <dgm:cxn modelId="{3809EBEE-F8B2-4699-ADB9-9ADDBDFE9B0E}" type="presParOf" srcId="{B337A2B6-1268-49FF-8C87-181B93A37368}" destId="{CC48B697-87FB-48C9-8ADA-93FC052FB792}" srcOrd="8" destOrd="0" presId="urn:microsoft.com/office/officeart/2005/8/layout/radial2"/>
    <dgm:cxn modelId="{4EAEA351-BF90-48AD-A5E4-DB1771EAB5E8}" type="presParOf" srcId="{CC48B697-87FB-48C9-8ADA-93FC052FB792}" destId="{045EAE61-7F62-42C5-B9A4-3AC0F209B164}" srcOrd="0" destOrd="0" presId="urn:microsoft.com/office/officeart/2005/8/layout/radial2"/>
    <dgm:cxn modelId="{AD5D7E06-7116-46E5-8F6E-4CCF6B8F39BC}" type="presParOf" srcId="{CC48B697-87FB-48C9-8ADA-93FC052FB792}" destId="{3EC973E2-8582-48D3-8899-19C621C662B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0757D-D7EA-4C5E-8A8F-5A858F7F404A}">
      <dsp:nvSpPr>
        <dsp:cNvPr id="0" name=""/>
        <dsp:cNvSpPr/>
      </dsp:nvSpPr>
      <dsp:spPr>
        <a:xfrm>
          <a:off x="0" y="230521"/>
          <a:ext cx="9144000" cy="85680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66624" rIns="709676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Montserrat" panose="00000500000000000000" pitchFamily="2" charset="-52"/>
              <a:cs typeface="Times New Roman" panose="02020603050405020304" pitchFamily="18" charset="0"/>
            </a:rPr>
            <a:t>формирование единого транспортного пространства</a:t>
          </a:r>
          <a:endParaRPr lang="ru-RU" sz="1050" kern="1200" dirty="0">
            <a:latin typeface="Montserrat" panose="00000500000000000000" pitchFamily="2" charset="-52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Montserrat" panose="00000500000000000000" pitchFamily="2" charset="-52"/>
              <a:cs typeface="Times New Roman" panose="02020603050405020304" pitchFamily="18" charset="0"/>
            </a:rPr>
            <a:t>повышение качества транспортных услуг</a:t>
          </a:r>
          <a:endParaRPr lang="ru-RU" sz="1050" kern="1200" dirty="0">
            <a:latin typeface="Montserrat" panose="00000500000000000000" pitchFamily="2" charset="-52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Montserrat" panose="00000500000000000000" pitchFamily="2" charset="-52"/>
              <a:cs typeface="Times New Roman" panose="02020603050405020304" pitchFamily="18" charset="0"/>
            </a:rPr>
            <a:t>обеспечение безопасности на транспорте</a:t>
          </a:r>
          <a:endParaRPr lang="ru-RU" sz="1050" kern="1200" dirty="0">
            <a:latin typeface="Montserrat" panose="00000500000000000000" pitchFamily="2" charset="-52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Montserrat" panose="00000500000000000000" pitchFamily="2" charset="-52"/>
              <a:cs typeface="Times New Roman" panose="02020603050405020304" pitchFamily="18" charset="0"/>
            </a:rPr>
            <a:t>эффективное использование транзитного потенциала государств-членов</a:t>
          </a:r>
        </a:p>
      </dsp:txBody>
      <dsp:txXfrm>
        <a:off x="0" y="230521"/>
        <a:ext cx="9144000" cy="856800"/>
      </dsp:txXfrm>
    </dsp:sp>
    <dsp:sp modelId="{82F2F574-F36E-4BCB-9E74-91344C0D80BD}">
      <dsp:nvSpPr>
        <dsp:cNvPr id="0" name=""/>
        <dsp:cNvSpPr/>
      </dsp:nvSpPr>
      <dsp:spPr>
        <a:xfrm>
          <a:off x="457200" y="124601"/>
          <a:ext cx="7689985" cy="224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Montserrat" panose="00000500000000000000" pitchFamily="2" charset="-52"/>
              <a:cs typeface="Times New Roman" panose="02020603050405020304" pitchFamily="18" charset="0"/>
            </a:rPr>
            <a:t>Раздел </a:t>
          </a:r>
          <a:r>
            <a:rPr lang="en-US" sz="1200" kern="1200" dirty="0">
              <a:latin typeface="Montserrat" panose="00000500000000000000" pitchFamily="2" charset="-52"/>
              <a:cs typeface="Times New Roman" panose="02020603050405020304" pitchFamily="18" charset="0"/>
            </a:rPr>
            <a:t>XXI. «</a:t>
          </a:r>
          <a:r>
            <a:rPr lang="ru-RU" sz="1200" kern="1200" dirty="0">
              <a:latin typeface="Montserrat" panose="00000500000000000000" pitchFamily="2" charset="-52"/>
              <a:cs typeface="Times New Roman" panose="02020603050405020304" pitchFamily="18" charset="0"/>
            </a:rPr>
            <a:t>Транспорт» (ст. 86)</a:t>
          </a:r>
        </a:p>
      </dsp:txBody>
      <dsp:txXfrm>
        <a:off x="468135" y="135536"/>
        <a:ext cx="7668115" cy="202130"/>
      </dsp:txXfrm>
    </dsp:sp>
    <dsp:sp modelId="{AF854180-6876-4647-BC0C-3BE1264B32A4}">
      <dsp:nvSpPr>
        <dsp:cNvPr id="0" name=""/>
        <dsp:cNvSpPr/>
      </dsp:nvSpPr>
      <dsp:spPr>
        <a:xfrm>
          <a:off x="0" y="1450581"/>
          <a:ext cx="9144000" cy="98279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66624" rIns="709676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Montserrat" panose="00000500000000000000" pitchFamily="2" charset="-52"/>
              <a:cs typeface="Times New Roman" panose="02020603050405020304" pitchFamily="18" charset="0"/>
            </a:rPr>
            <a:t>поэтапное формирование общего рынка транспортных услуг в сфере железнодорожного транспорта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Montserrat" panose="00000500000000000000" pitchFamily="2" charset="-52"/>
              <a:cs typeface="Times New Roman" panose="02020603050405020304" pitchFamily="18" charset="0"/>
            </a:rPr>
            <a:t>соблюдение баланса экономических интересов между потребителями услуг железнодорожного транспорта и организациями железнодорожного транспорта государств-членов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Montserrat" panose="00000500000000000000" pitchFamily="2" charset="-52"/>
              <a:cs typeface="Times New Roman" panose="02020603050405020304" pitchFamily="18" charset="0"/>
            </a:rPr>
            <a:t>обеспечение условий для доступа организаций железнодорожного транспорта одного государства-члена на внутренний рынок услуг железнодорожного транспорта другого государства-члена</a:t>
          </a:r>
        </a:p>
      </dsp:txBody>
      <dsp:txXfrm>
        <a:off x="0" y="1450581"/>
        <a:ext cx="9144000" cy="982799"/>
      </dsp:txXfrm>
    </dsp:sp>
    <dsp:sp modelId="{9469BE93-7BB3-4098-B8AE-19A3B0BA93FB}">
      <dsp:nvSpPr>
        <dsp:cNvPr id="0" name=""/>
        <dsp:cNvSpPr/>
      </dsp:nvSpPr>
      <dsp:spPr>
        <a:xfrm>
          <a:off x="451842" y="1130521"/>
          <a:ext cx="8684930" cy="4381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Montserrat" panose="00000500000000000000" pitchFamily="2" charset="-52"/>
              <a:cs typeface="Times New Roman" panose="02020603050405020304" pitchFamily="18" charset="0"/>
            </a:rPr>
            <a:t>Приложение № 24 к Договору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u="sng" kern="1200" dirty="0">
              <a:latin typeface="Montserrat" panose="00000500000000000000" pitchFamily="2" charset="-52"/>
              <a:cs typeface="Times New Roman" panose="02020603050405020304" pitchFamily="18" charset="0"/>
            </a:rPr>
            <a:t>Протокол о скоординированной (согласованной) транспортной политике</a:t>
          </a:r>
          <a:endParaRPr lang="ru-RU" sz="1200" b="0" u="sng" kern="1200" dirty="0">
            <a:latin typeface="Montserrat" panose="00000500000000000000" pitchFamily="2" charset="-52"/>
          </a:endParaRPr>
        </a:p>
      </dsp:txBody>
      <dsp:txXfrm>
        <a:off x="473230" y="1151909"/>
        <a:ext cx="8642154" cy="395364"/>
      </dsp:txXfrm>
    </dsp:sp>
    <dsp:sp modelId="{1DA78D0F-E860-4FAE-9001-521EF45C5681}">
      <dsp:nvSpPr>
        <dsp:cNvPr id="0" name=""/>
        <dsp:cNvSpPr/>
      </dsp:nvSpPr>
      <dsp:spPr>
        <a:xfrm>
          <a:off x="0" y="2870501"/>
          <a:ext cx="9144000" cy="171360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66624" rIns="709676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Montserrat" panose="00000500000000000000" pitchFamily="2" charset="-52"/>
              <a:cs typeface="Times New Roman" panose="02020603050405020304" pitchFamily="18" charset="0"/>
            </a:rPr>
            <a:t>определен порядок регулирования доступа к услугам железнодорожного транспорта, включая основы тарифной политики</a:t>
          </a:r>
          <a:endParaRPr lang="ru-RU" sz="1050" kern="1200" dirty="0">
            <a:latin typeface="Montserrat" panose="00000500000000000000" pitchFamily="2" charset="-52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Montserrat" panose="00000500000000000000" pitchFamily="2" charset="-52"/>
              <a:cs typeface="Times New Roman" panose="02020603050405020304" pitchFamily="18" charset="0"/>
            </a:rPr>
            <a:t>проведена унификация тарифов по перевозке грузов по видам сообщений (экспортный, импортный и внутригосударственный)  и определены условия их применения при транзитных перевозках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Montserrat" panose="00000500000000000000" pitchFamily="2" charset="-52"/>
              <a:cs typeface="Times New Roman" panose="02020603050405020304" pitchFamily="18" charset="0"/>
            </a:rPr>
            <a:t>организациям железнодорожного транспорта предоставлено право изменения уровня тарифов на услуги железнодорожного транспорта по перевозке грузов в рамках предельных уровней (ценовых пределов) в соответствии с законодательством государств-членов, с соблюдением основного принципа недопустимости создания преимуществ для конкретных товаропроизводителей государств-членов.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Montserrat" panose="00000500000000000000" pitchFamily="2" charset="-52"/>
              <a:cs typeface="Times New Roman" panose="02020603050405020304" pitchFamily="18" charset="0"/>
            </a:rPr>
            <a:t>определены условия применения унифицированных тарифов при транзитных перевозках по территориям государств-членов ЕАЭС. </a:t>
          </a:r>
        </a:p>
      </dsp:txBody>
      <dsp:txXfrm>
        <a:off x="0" y="2870501"/>
        <a:ext cx="9144000" cy="1713600"/>
      </dsp:txXfrm>
    </dsp:sp>
    <dsp:sp modelId="{87F502FD-67D4-464B-88F7-08B12D1DFB80}">
      <dsp:nvSpPr>
        <dsp:cNvPr id="0" name=""/>
        <dsp:cNvSpPr/>
      </dsp:nvSpPr>
      <dsp:spPr>
        <a:xfrm>
          <a:off x="451395" y="2476581"/>
          <a:ext cx="8691515" cy="5119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Montserrat" panose="00000500000000000000" pitchFamily="2" charset="-52"/>
              <a:cs typeface="Times New Roman" panose="02020603050405020304" pitchFamily="18" charset="0"/>
            </a:rPr>
            <a:t>Приложение № 2 </a:t>
          </a:r>
          <a:r>
            <a:rPr lang="ru-RU" sz="1200" b="0" i="0" kern="1200" dirty="0">
              <a:latin typeface="Montserrat" panose="00000500000000000000" pitchFamily="2" charset="-52"/>
              <a:cs typeface="Times New Roman" panose="02020603050405020304" pitchFamily="18" charset="0"/>
            </a:rPr>
            <a:t>к Протоколу о скоординированной (согласованной) транспортной политике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u="sng" kern="1200" dirty="0">
              <a:latin typeface="Montserrat" panose="00000500000000000000" pitchFamily="2" charset="-52"/>
              <a:cs typeface="Times New Roman" panose="02020603050405020304" pitchFamily="18" charset="0"/>
            </a:rPr>
            <a:t>Порядок регулирования доступа к услугам ж/д транспорта, включая основы тарифной политики</a:t>
          </a:r>
          <a:endParaRPr lang="ru-RU" sz="1200" b="0" i="0" u="sng" kern="1200" dirty="0">
            <a:latin typeface="Montserrat" panose="00000500000000000000" pitchFamily="2" charset="-52"/>
          </a:endParaRPr>
        </a:p>
      </dsp:txBody>
      <dsp:txXfrm>
        <a:off x="476389" y="2501575"/>
        <a:ext cx="8641527" cy="462011"/>
      </dsp:txXfrm>
    </dsp:sp>
    <dsp:sp modelId="{957FE447-669C-487C-B583-90CF5AE77D71}">
      <dsp:nvSpPr>
        <dsp:cNvPr id="0" name=""/>
        <dsp:cNvSpPr/>
      </dsp:nvSpPr>
      <dsp:spPr>
        <a:xfrm>
          <a:off x="0" y="4941963"/>
          <a:ext cx="9144000" cy="2016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BEDC1-73AE-4303-ABAC-35C391134AB6}">
      <dsp:nvSpPr>
        <dsp:cNvPr id="0" name=""/>
        <dsp:cNvSpPr/>
      </dsp:nvSpPr>
      <dsp:spPr>
        <a:xfrm>
          <a:off x="457200" y="4627301"/>
          <a:ext cx="8606963" cy="4327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Montserrat" panose="00000500000000000000" pitchFamily="2" charset="-52"/>
              <a:cs typeface="Times New Roman" panose="02020603050405020304" pitchFamily="18" charset="0"/>
            </a:rPr>
            <a:t>Приложение №1 к Порядку регулирования доступа к услугам ж/д транспорта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u="sng" kern="1200" dirty="0">
              <a:latin typeface="Montserrat" panose="00000500000000000000" pitchFamily="2" charset="-52"/>
              <a:cs typeface="Times New Roman" panose="02020603050405020304" pitchFamily="18" charset="0"/>
            </a:rPr>
            <a:t>Правила доступа к услугам инфраструктуры ж/д транспорта в рамках ЕАЭС</a:t>
          </a:r>
          <a:endParaRPr lang="ru-RU" sz="1200" b="0" u="sng" kern="1200" dirty="0">
            <a:latin typeface="Montserrat" panose="00000500000000000000" pitchFamily="2" charset="-52"/>
          </a:endParaRPr>
        </a:p>
      </dsp:txBody>
      <dsp:txXfrm>
        <a:off x="478325" y="4648426"/>
        <a:ext cx="8564713" cy="390491"/>
      </dsp:txXfrm>
    </dsp:sp>
    <dsp:sp modelId="{1AA57C27-9FE5-479B-BBD2-44D8335F59BB}">
      <dsp:nvSpPr>
        <dsp:cNvPr id="0" name=""/>
        <dsp:cNvSpPr/>
      </dsp:nvSpPr>
      <dsp:spPr>
        <a:xfrm>
          <a:off x="0" y="5446593"/>
          <a:ext cx="9144000" cy="2016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14853-88CF-46E1-A8AB-208EE3B2C9C5}">
      <dsp:nvSpPr>
        <dsp:cNvPr id="0" name=""/>
        <dsp:cNvSpPr/>
      </dsp:nvSpPr>
      <dsp:spPr>
        <a:xfrm>
          <a:off x="457200" y="5186763"/>
          <a:ext cx="8606963" cy="377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Montserrat" panose="00000500000000000000" pitchFamily="2" charset="-52"/>
              <a:cs typeface="Times New Roman" panose="02020603050405020304" pitchFamily="18" charset="0"/>
            </a:rPr>
            <a:t>Приложение № 2 к Порядку регулирования доступа к услугам ж/д транспорта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u="sng" kern="1200" dirty="0">
              <a:latin typeface="Montserrat" panose="00000500000000000000" pitchFamily="2" charset="-52"/>
              <a:cs typeface="Times New Roman" panose="02020603050405020304" pitchFamily="18" charset="0"/>
            </a:rPr>
            <a:t>Правила оказания услуг инфраструктуры ж/д транспорта в рамках ЕАЭС</a:t>
          </a:r>
        </a:p>
      </dsp:txBody>
      <dsp:txXfrm>
        <a:off x="475648" y="5205211"/>
        <a:ext cx="8570067" cy="341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179E5-FD40-4B69-B21C-B8DA9ED29D02}">
      <dsp:nvSpPr>
        <dsp:cNvPr id="0" name=""/>
        <dsp:cNvSpPr/>
      </dsp:nvSpPr>
      <dsp:spPr>
        <a:xfrm>
          <a:off x="1832890" y="42587"/>
          <a:ext cx="1894604" cy="1304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Montserrat"/>
            </a:rPr>
            <a:t> Применение навигационных пломб</a:t>
          </a:r>
        </a:p>
      </dsp:txBody>
      <dsp:txXfrm>
        <a:off x="1832890" y="42587"/>
        <a:ext cx="1894604" cy="1304070"/>
      </dsp:txXfrm>
    </dsp:sp>
    <dsp:sp modelId="{F7018D1C-35E4-4436-BE4E-D75B05A88DB2}">
      <dsp:nvSpPr>
        <dsp:cNvPr id="0" name=""/>
        <dsp:cNvSpPr/>
      </dsp:nvSpPr>
      <dsp:spPr>
        <a:xfrm>
          <a:off x="3788752" y="10055"/>
          <a:ext cx="1755064" cy="1305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Montserrat"/>
            </a:rPr>
            <a:t>Внедрение передовых цифровых технологий</a:t>
          </a:r>
        </a:p>
      </dsp:txBody>
      <dsp:txXfrm>
        <a:off x="3788752" y="10055"/>
        <a:ext cx="1755064" cy="1305477"/>
      </dsp:txXfrm>
    </dsp:sp>
    <dsp:sp modelId="{32018CC2-4600-410F-9379-B472961D21C0}">
      <dsp:nvSpPr>
        <dsp:cNvPr id="0" name=""/>
        <dsp:cNvSpPr/>
      </dsp:nvSpPr>
      <dsp:spPr>
        <a:xfrm>
          <a:off x="11" y="1233032"/>
          <a:ext cx="1731753" cy="1319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Montserrat"/>
            </a:rPr>
            <a:t>Совершенствование Таможенного кодекса</a:t>
          </a:r>
        </a:p>
      </dsp:txBody>
      <dsp:txXfrm>
        <a:off x="11" y="1233032"/>
        <a:ext cx="1731753" cy="1319070"/>
      </dsp:txXfrm>
    </dsp:sp>
    <dsp:sp modelId="{CEA0EBDC-DB8E-4AD6-8F4A-1E8268E012AA}">
      <dsp:nvSpPr>
        <dsp:cNvPr id="0" name=""/>
        <dsp:cNvSpPr/>
      </dsp:nvSpPr>
      <dsp:spPr>
        <a:xfrm>
          <a:off x="25363" y="2608716"/>
          <a:ext cx="1710177" cy="1407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Montserrat"/>
            </a:rPr>
            <a:t>Совершенствование технического регулирования</a:t>
          </a:r>
        </a:p>
      </dsp:txBody>
      <dsp:txXfrm>
        <a:off x="25363" y="2608716"/>
        <a:ext cx="1710177" cy="1407044"/>
      </dsp:txXfrm>
    </dsp:sp>
    <dsp:sp modelId="{45505FBE-6883-4895-9F22-7924850178C4}">
      <dsp:nvSpPr>
        <dsp:cNvPr id="0" name=""/>
        <dsp:cNvSpPr/>
      </dsp:nvSpPr>
      <dsp:spPr>
        <a:xfrm>
          <a:off x="5599515" y="0"/>
          <a:ext cx="1960974" cy="1338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Montserrat"/>
            </a:rPr>
            <a:t>Совершенствование договорно-правовой базы</a:t>
          </a:r>
        </a:p>
      </dsp:txBody>
      <dsp:txXfrm>
        <a:off x="5599515" y="0"/>
        <a:ext cx="1960974" cy="1338376"/>
      </dsp:txXfrm>
    </dsp:sp>
    <dsp:sp modelId="{41C1905A-8C85-4AC7-9D29-8CA5D3E84F52}">
      <dsp:nvSpPr>
        <dsp:cNvPr id="0" name=""/>
        <dsp:cNvSpPr/>
      </dsp:nvSpPr>
      <dsp:spPr>
        <a:xfrm>
          <a:off x="5422170" y="3648428"/>
          <a:ext cx="2293056" cy="1259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Montserrat"/>
            </a:rPr>
            <a:t>Использование </a:t>
          </a:r>
          <a:r>
            <a:rPr lang="ru-RU" sz="1300" kern="1200" dirty="0" err="1">
              <a:latin typeface="Montserrat"/>
            </a:rPr>
            <a:t>энергоэффективных</a:t>
          </a:r>
          <a:r>
            <a:rPr lang="ru-RU" sz="1300" kern="1200" dirty="0">
              <a:latin typeface="Montserrat"/>
            </a:rPr>
            <a:t>, энергосберегающих и зеленых технологий на транспорт</a:t>
          </a:r>
          <a:r>
            <a:rPr lang="ru-RU" sz="1300" kern="1200" dirty="0"/>
            <a:t>е</a:t>
          </a:r>
        </a:p>
      </dsp:txBody>
      <dsp:txXfrm>
        <a:off x="5422170" y="3648428"/>
        <a:ext cx="2293056" cy="1259774"/>
      </dsp:txXfrm>
    </dsp:sp>
    <dsp:sp modelId="{1B1D3757-FE89-4F22-9F92-E4736A882D0A}">
      <dsp:nvSpPr>
        <dsp:cNvPr id="0" name=""/>
        <dsp:cNvSpPr/>
      </dsp:nvSpPr>
      <dsp:spPr>
        <a:xfrm>
          <a:off x="1922008" y="3670942"/>
          <a:ext cx="1549811" cy="1237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Montserrat"/>
            </a:rPr>
            <a:t>Выявление и устранение проблемных вопросов</a:t>
          </a:r>
        </a:p>
      </dsp:txBody>
      <dsp:txXfrm>
        <a:off x="1922008" y="3670942"/>
        <a:ext cx="1549811" cy="1237260"/>
      </dsp:txXfrm>
    </dsp:sp>
    <dsp:sp modelId="{358399B9-47E2-492D-8405-5973BBE66082}">
      <dsp:nvSpPr>
        <dsp:cNvPr id="0" name=""/>
        <dsp:cNvSpPr/>
      </dsp:nvSpPr>
      <dsp:spPr>
        <a:xfrm>
          <a:off x="3620084" y="3662956"/>
          <a:ext cx="1660411" cy="1237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/>
            </a:rPr>
            <a:t>Выработка общих стратегий </a:t>
          </a:r>
        </a:p>
      </dsp:txBody>
      <dsp:txXfrm>
        <a:off x="3620084" y="3662956"/>
        <a:ext cx="1660411" cy="1237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29348-57AF-4D1C-94EF-77A6FC9B59FF}">
      <dsp:nvSpPr>
        <dsp:cNvPr id="0" name=""/>
        <dsp:cNvSpPr/>
      </dsp:nvSpPr>
      <dsp:spPr>
        <a:xfrm rot="3681537">
          <a:off x="2656935" y="3073980"/>
          <a:ext cx="811032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811032" y="18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2D021-3400-4E1D-971C-17FD41018116}">
      <dsp:nvSpPr>
        <dsp:cNvPr id="0" name=""/>
        <dsp:cNvSpPr/>
      </dsp:nvSpPr>
      <dsp:spPr>
        <a:xfrm rot="1246469">
          <a:off x="3104527" y="2468426"/>
          <a:ext cx="554488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554488" y="18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1975D-13C7-40CA-85CA-FE80AFD46BA8}">
      <dsp:nvSpPr>
        <dsp:cNvPr id="0" name=""/>
        <dsp:cNvSpPr/>
      </dsp:nvSpPr>
      <dsp:spPr>
        <a:xfrm rot="20288160">
          <a:off x="3101674" y="1824307"/>
          <a:ext cx="580509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580509" y="18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45B3A-E054-4285-A69D-7EF0213F14C1}">
      <dsp:nvSpPr>
        <dsp:cNvPr id="0" name=""/>
        <dsp:cNvSpPr/>
      </dsp:nvSpPr>
      <dsp:spPr>
        <a:xfrm rot="17918463">
          <a:off x="2656935" y="1240796"/>
          <a:ext cx="811032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811032" y="18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7C57C-8A25-4DF5-86E4-DA035E25A475}">
      <dsp:nvSpPr>
        <dsp:cNvPr id="0" name=""/>
        <dsp:cNvSpPr/>
      </dsp:nvSpPr>
      <dsp:spPr>
        <a:xfrm>
          <a:off x="1760864" y="1374676"/>
          <a:ext cx="1601985" cy="160198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41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E7953-74EB-4E45-8FF9-2C87B39F5512}">
      <dsp:nvSpPr>
        <dsp:cNvPr id="0" name=""/>
        <dsp:cNvSpPr/>
      </dsp:nvSpPr>
      <dsp:spPr>
        <a:xfrm>
          <a:off x="3006587" y="794"/>
          <a:ext cx="961191" cy="96119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41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3147350" y="141557"/>
        <a:ext cx="679665" cy="679665"/>
      </dsp:txXfrm>
    </dsp:sp>
    <dsp:sp modelId="{6DD2C27F-E827-4928-9B6D-8B81028846D7}">
      <dsp:nvSpPr>
        <dsp:cNvPr id="0" name=""/>
        <dsp:cNvSpPr/>
      </dsp:nvSpPr>
      <dsp:spPr>
        <a:xfrm>
          <a:off x="3626737" y="1074924"/>
          <a:ext cx="961191" cy="96119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41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3767500" y="1215687"/>
        <a:ext cx="679665" cy="679665"/>
      </dsp:txXfrm>
    </dsp:sp>
    <dsp:sp modelId="{AD848159-5A5D-4895-BFC2-ADB62A65D6B3}">
      <dsp:nvSpPr>
        <dsp:cNvPr id="0" name=""/>
        <dsp:cNvSpPr/>
      </dsp:nvSpPr>
      <dsp:spPr>
        <a:xfrm>
          <a:off x="3609743" y="2274910"/>
          <a:ext cx="961191" cy="96119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41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3750506" y="2415673"/>
        <a:ext cx="679665" cy="679665"/>
      </dsp:txXfrm>
    </dsp:sp>
    <dsp:sp modelId="{045EAE61-7F62-42C5-B9A4-3AC0F209B164}">
      <dsp:nvSpPr>
        <dsp:cNvPr id="0" name=""/>
        <dsp:cNvSpPr/>
      </dsp:nvSpPr>
      <dsp:spPr>
        <a:xfrm>
          <a:off x="3006587" y="3389353"/>
          <a:ext cx="961191" cy="96119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41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/>
        </a:p>
      </dsp:txBody>
      <dsp:txXfrm>
        <a:off x="3147350" y="3530116"/>
        <a:ext cx="679665" cy="679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C8F2B1C6-C4AC-42B2-85EB-998F86B6BA9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EC59C3CD-3AE0-4001-84D3-4C370BC96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5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C3CD-3AE0-4001-84D3-4C370BC969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2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C3CD-3AE0-4001-84D3-4C370BC969D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6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9E2-C2A6-46E1-AD2D-AA1EFEF8123E}" type="datetime1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8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E7C3-D22A-41A8-BF34-24298A0B481D}" type="datetime1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0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14E4-A10D-4D33-8B55-DAA8AC06B7BF}" type="datetime1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9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E49E-E589-4403-8517-B4BEBD5BA400}" type="datetime1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7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F2E4-1162-4CE8-BE25-D2756CCD7239}" type="datetime1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2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50AA-BBF2-42F1-A77C-29B6EA07FE4A}" type="datetime1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6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ACE2-A207-4727-964F-EF5A95BF9347}" type="datetime1">
              <a:rPr lang="ru-RU" smtClean="0"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8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77EB-1194-4C22-A018-A08CAE2FBEBD}" type="datetime1">
              <a:rPr lang="ru-RU" smtClean="0"/>
              <a:t>11.02.2025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7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5C1B-12F6-40E7-9C11-17C8960AD562}" type="datetime1">
              <a:rPr lang="ru-RU" smtClean="0"/>
              <a:t>11.02.2025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E57D-5B09-4C25-92CF-2ACB30904463}" type="datetime1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3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BFD0-31E8-4D05-83A1-EBCA88009232}" type="datetime1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0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E5067-77B1-44C7-8202-D128F30ED9B0}" type="datetime1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DE479-ECB9-48C7-88F9-DC95C3B9C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77533" y="2780929"/>
            <a:ext cx="8496944" cy="17281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417E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РАЗВИТИЕ ЖЕЛЕЗНОДОРОЖНОГО</a:t>
            </a:r>
            <a:br>
              <a:rPr lang="ru-RU" sz="3200" b="1" dirty="0">
                <a:solidFill>
                  <a:srgbClr val="00417E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417E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ТРАНСПОРТА В ЕАЭС</a:t>
            </a:r>
            <a:endParaRPr lang="ru-RU" sz="3200" b="1" dirty="0">
              <a:solidFill>
                <a:srgbClr val="00417E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3454" y="6237314"/>
            <a:ext cx="135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417E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3" y="0"/>
            <a:ext cx="3678991" cy="98084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0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6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2348881"/>
            <a:ext cx="8496944" cy="172819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17E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Благодарю за внимание!</a:t>
            </a:r>
            <a:endParaRPr lang="ru-RU" sz="3600" b="1" dirty="0">
              <a:solidFill>
                <a:srgbClr val="00417E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51920" cy="102694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0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8000" r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60648"/>
            <a:ext cx="7886700" cy="83162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417E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Положения Договора о ЕАЭС от 29.05.2014 </a:t>
            </a:r>
            <a:br>
              <a:rPr lang="ru-RU" sz="2400" dirty="0">
                <a:solidFill>
                  <a:srgbClr val="00417E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417E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в части железнодорожного транспорта </a:t>
            </a:r>
            <a:endParaRPr lang="ru-RU" sz="2400" dirty="0">
              <a:solidFill>
                <a:srgbClr val="00417E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118" y="1740347"/>
            <a:ext cx="7687767" cy="4351339"/>
          </a:xfrm>
        </p:spPr>
        <p:txBody>
          <a:bodyPr/>
          <a:lstStyle/>
          <a:p>
            <a:pPr marL="457189" lvl="1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39881225"/>
              </p:ext>
            </p:extLst>
          </p:nvPr>
        </p:nvGraphicFramePr>
        <p:xfrm>
          <a:off x="0" y="980728"/>
          <a:ext cx="9144000" cy="5772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1" y="6492875"/>
            <a:ext cx="2057400" cy="365125"/>
          </a:xfrm>
        </p:spPr>
        <p:txBody>
          <a:bodyPr/>
          <a:lstStyle/>
          <a:p>
            <a:fld id="{F45DE479-ECB9-48C7-88F9-DC95C3B9CA64}" type="slidenum">
              <a:rPr lang="ru-RU" sz="1400" smtClean="0">
                <a:latin typeface="Montserrat" panose="00000500000000000000"/>
              </a:rPr>
              <a:t>2</a:t>
            </a:fld>
            <a:endParaRPr lang="ru-RU" sz="1400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4447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38753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E336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Результаты интеграции в сфере железнодорожного транспорта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35697" y="1724014"/>
            <a:ext cx="6679655" cy="4627711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1400" dirty="0">
                <a:latin typeface="Montserrat" panose="00000500000000000000" pitchFamily="2" charset="-52"/>
              </a:rPr>
              <a:t>определены правила доступа перевозчиков государств-членов на сопредельные участки железнодорожной инфраструктуры других государств-членов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dirty="0">
                <a:latin typeface="Montserrat" panose="00000500000000000000" pitchFamily="2" charset="-52"/>
              </a:rPr>
              <a:t>определены общие подходы к требованиям по сертификату безопасности на железнодорожном транспорте и порядку его выдачи при его доступе на участок инфраструктуры другого государства-члена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dirty="0">
                <a:latin typeface="Montserrat" panose="00000500000000000000" pitchFamily="2" charset="-52"/>
              </a:rPr>
              <a:t>проведена унификация тарифов по перевозке грузов по видам сообщений (экспортный,</a:t>
            </a:r>
            <a:r>
              <a:rPr lang="en-US" sz="1400" dirty="0">
                <a:latin typeface="Montserrat" panose="00000500000000000000" pitchFamily="2" charset="-52"/>
              </a:rPr>
              <a:t> </a:t>
            </a:r>
            <a:r>
              <a:rPr lang="ru-RU" sz="1400" dirty="0">
                <a:latin typeface="Montserrat" panose="00000500000000000000" pitchFamily="2" charset="-52"/>
              </a:rPr>
              <a:t>импортный и внутригосударственный) и определены условия их применения при транзитных перевозках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dirty="0">
                <a:latin typeface="Montserrat" panose="00000500000000000000" pitchFamily="2" charset="-52"/>
              </a:rPr>
              <a:t>определены согласованные подходы по внедрению безбумажных технологий при организации и оформлении перевозок грузов в международном сообщении и устранению недостатков в организации движения поездов</a:t>
            </a:r>
            <a:endParaRPr lang="en-US" sz="1400" dirty="0">
              <a:latin typeface="Montserrat" panose="00000500000000000000" pitchFamily="2" charset="-52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dirty="0">
                <a:latin typeface="Montserrat" panose="00000500000000000000" pitchFamily="2" charset="-52"/>
              </a:rPr>
              <a:t>железными дорогами Белоруссии, Казахстана и России создана объединенная транспортно-логистическая компания — Евразийский железнодорожный альянс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5" y="1758506"/>
            <a:ext cx="630081" cy="630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5" y="5451538"/>
            <a:ext cx="622887" cy="622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5" y="4547931"/>
            <a:ext cx="623052" cy="6230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1" y="3641665"/>
            <a:ext cx="622887" cy="622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9" y="2632513"/>
            <a:ext cx="622887" cy="62288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1" y="0"/>
            <a:ext cx="12017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z="1400" smtClean="0">
                <a:latin typeface="Montserrat" panose="00000500000000000000"/>
              </a:rPr>
              <a:t>3</a:t>
            </a:fld>
            <a:endParaRPr lang="ru-RU" sz="1400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6649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365127"/>
            <a:ext cx="7327727" cy="90363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1E336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Проводимая работа ЕЭК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056455"/>
              </p:ext>
            </p:extLst>
          </p:nvPr>
        </p:nvGraphicFramePr>
        <p:xfrm>
          <a:off x="628651" y="1268760"/>
          <a:ext cx="7886698" cy="490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57589"/>
            <a:ext cx="3864491" cy="162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30" y="0"/>
            <a:ext cx="12017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2384302" y="314096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380107" y="4325587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071764" y="3575615"/>
            <a:ext cx="1440160" cy="473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.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3442437" y="2584745"/>
            <a:ext cx="216024" cy="350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985056" y="2589851"/>
            <a:ext cx="216024" cy="350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457951" y="2584745"/>
            <a:ext cx="216057" cy="372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846350" y="4580999"/>
            <a:ext cx="229706" cy="3601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6457984" y="4544930"/>
            <a:ext cx="216024" cy="3601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z="1400" smtClean="0">
                <a:latin typeface="Montserrat"/>
              </a:rPr>
              <a:t>4</a:t>
            </a:fld>
            <a:endParaRPr lang="ru-RU" sz="1400" dirty="0">
              <a:latin typeface="Montserrat"/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3349569" y="4580998"/>
            <a:ext cx="229706" cy="3601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1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97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417E"/>
                </a:solidFill>
                <a:latin typeface="Montserrat SemiBold" panose="00000700000000000000" pitchFamily="2" charset="-52"/>
              </a:rPr>
              <a:t>Деятельность консультативных органов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47665" y="1497371"/>
            <a:ext cx="3022527" cy="823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dirty="0">
                <a:latin typeface="Montserrat" panose="00000500000000000000" pitchFamily="2" charset="-52"/>
              </a:rPr>
              <a:t>Консультативный комитет по транспорту и инфраструктуре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01851" y="2453121"/>
            <a:ext cx="4016488" cy="3336727"/>
          </a:xfrm>
        </p:spPr>
        <p:txBody>
          <a:bodyPr>
            <a:noAutofit/>
          </a:bodyPr>
          <a:lstStyle/>
          <a:p>
            <a:pPr>
              <a:buSzPct val="125000"/>
              <a:buBlip>
                <a:blip r:embed="rId2"/>
              </a:buBlip>
            </a:pPr>
            <a:r>
              <a:rPr lang="ru-RU" sz="1600" dirty="0">
                <a:latin typeface="Montserrat" panose="00000500000000000000" pitchFamily="2" charset="-52"/>
              </a:rPr>
              <a:t>проводится с 2012 года</a:t>
            </a:r>
          </a:p>
          <a:p>
            <a:pPr>
              <a:buSzPct val="125000"/>
              <a:buBlip>
                <a:blip r:embed="rId2"/>
              </a:buBlip>
            </a:pPr>
            <a:r>
              <a:rPr lang="ru-RU" sz="1600" dirty="0">
                <a:latin typeface="Montserrat" panose="00000500000000000000" pitchFamily="2" charset="-52"/>
              </a:rPr>
              <a:t>создан для проведения консультаций с представителями государств-членов с целью выработки предложений для органов ЕАЭС</a:t>
            </a:r>
          </a:p>
          <a:p>
            <a:pPr>
              <a:buSzPct val="125000"/>
              <a:buBlip>
                <a:blip r:embed="rId2"/>
              </a:buBlip>
            </a:pPr>
            <a:r>
              <a:rPr lang="ru-RU" sz="1600" dirty="0">
                <a:latin typeface="Montserrat" panose="00000500000000000000" pitchFamily="2" charset="-52"/>
              </a:rPr>
              <a:t>в состав входят представители заинтересованных органов государственной власти Сторон, а также бизнес-сообществ</a:t>
            </a:r>
          </a:p>
          <a:p>
            <a:pPr>
              <a:buSzPct val="125000"/>
              <a:buBlip>
                <a:blip r:embed="rId2"/>
              </a:buBlip>
            </a:pPr>
            <a:r>
              <a:rPr lang="ru-RU" sz="1600" dirty="0">
                <a:latin typeface="Montserrat" panose="00000500000000000000" pitchFamily="2" charset="-52"/>
              </a:rPr>
              <a:t>всего проведено 28 заседаний, в ходе которых рассмотрено в части железнодорожного транспорта &gt; 20 вопросов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558597" y="1497371"/>
            <a:ext cx="3029953" cy="823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dirty="0">
                <a:latin typeface="Montserrat" panose="00000500000000000000" pitchFamily="2" charset="-52"/>
              </a:rPr>
              <a:t>Подкомитет по железнодорожному транспорту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743067" y="2453121"/>
            <a:ext cx="4263329" cy="3336727"/>
          </a:xfrm>
        </p:spPr>
        <p:txBody>
          <a:bodyPr>
            <a:normAutofit/>
          </a:bodyPr>
          <a:lstStyle/>
          <a:p>
            <a:pPr>
              <a:buSzPct val="125000"/>
              <a:buBlip>
                <a:blip r:embed="rId2"/>
              </a:buBlip>
            </a:pPr>
            <a:r>
              <a:rPr lang="ru-RU" sz="1600" dirty="0">
                <a:latin typeface="Montserrat" panose="00000500000000000000" pitchFamily="2" charset="-52"/>
              </a:rPr>
              <a:t>проводится с 2013 года</a:t>
            </a:r>
          </a:p>
          <a:p>
            <a:pPr>
              <a:buSzPct val="125000"/>
              <a:buBlip>
                <a:blip r:embed="rId2"/>
              </a:buBlip>
            </a:pPr>
            <a:r>
              <a:rPr lang="ru-RU" sz="1600" dirty="0">
                <a:latin typeface="Montserrat" panose="00000500000000000000" pitchFamily="2" charset="-52"/>
              </a:rPr>
              <a:t>создан для снятия принципиальных разногласий по основным вопросам повестки дня</a:t>
            </a:r>
          </a:p>
          <a:p>
            <a:pPr>
              <a:buSzPct val="125000"/>
              <a:buBlip>
                <a:blip r:embed="rId2"/>
              </a:buBlip>
            </a:pPr>
            <a:r>
              <a:rPr lang="ru-RU" sz="1600" dirty="0">
                <a:latin typeface="Montserrat" panose="00000500000000000000" pitchFamily="2" charset="-52"/>
              </a:rPr>
              <a:t>в состав входят представители заинтересованных органов государственной власти Сторон, организации ж/д транспорта,  а также бизнес-сообществ</a:t>
            </a:r>
          </a:p>
          <a:p>
            <a:pPr>
              <a:buSzPct val="125000"/>
              <a:buBlip>
                <a:blip r:embed="rId2"/>
              </a:buBlip>
            </a:pPr>
            <a:r>
              <a:rPr lang="ru-RU" sz="1600" dirty="0">
                <a:latin typeface="Montserrat" panose="00000500000000000000" pitchFamily="2" charset="-52"/>
              </a:rPr>
              <a:t>всего проведено </a:t>
            </a:r>
            <a:r>
              <a:rPr lang="en-US" sz="1600" dirty="0">
                <a:latin typeface="Montserrat" panose="00000500000000000000" pitchFamily="2" charset="-52"/>
              </a:rPr>
              <a:t>3</a:t>
            </a:r>
            <a:r>
              <a:rPr lang="ru-RU" sz="1600" dirty="0">
                <a:latin typeface="Montserrat" panose="00000500000000000000" pitchFamily="2" charset="-52"/>
              </a:rPr>
              <a:t>2 заседания</a:t>
            </a:r>
          </a:p>
          <a:p>
            <a:endParaRPr lang="ru-RU" dirty="0"/>
          </a:p>
        </p:txBody>
      </p:sp>
      <p:pic>
        <p:nvPicPr>
          <p:cNvPr id="1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9" y="1549327"/>
            <a:ext cx="720000" cy="7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39" y="1549327"/>
            <a:ext cx="720080" cy="72008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1" y="0"/>
            <a:ext cx="12017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z="1400" smtClean="0">
                <a:latin typeface="Montserrat" panose="00000500000000000000"/>
              </a:rPr>
              <a:t>5</a:t>
            </a:fld>
            <a:endParaRPr lang="ru-RU" sz="1400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6709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35834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1E336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Принятые документы в сфере железнодорожного транспорта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200" dirty="0">
                <a:latin typeface="Montserrat" panose="00000500000000000000" pitchFamily="2" charset="-52"/>
              </a:rPr>
              <a:t>Пассажирские перевозки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Рекомендация №36 от 19.11.2019</a:t>
            </a:r>
            <a:b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</a:br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«О повышении качества ж/д перевозок в международном сообщении государств-членов ЕАЭС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Рекомендация №29 от 22.12.2020</a:t>
            </a:r>
            <a:b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</a:br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«О развитии международного ж/д пассажирского сообщения между государствами-членами ЕАЭС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Аналитический доклад «О предложениях по формированию согласованных подходов по повышению качества пассажирских перевозок в международном сообщении»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Аналитический доклад «Анализ рынков пассажирских железнодорожных перевозок государств - членов ЕАЭС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Аналитический доклад «О дополнительных услугах ж/д транспорта, связанных с перевозкой и выработке предложений по их сближению»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200" dirty="0">
                <a:latin typeface="Montserrat" panose="00000500000000000000" pitchFamily="2" charset="-52"/>
              </a:rPr>
              <a:t>Грузовые</a:t>
            </a:r>
            <a:br>
              <a:rPr lang="ru-RU" sz="2200" dirty="0">
                <a:latin typeface="Montserrat" panose="00000500000000000000" pitchFamily="2" charset="-52"/>
              </a:rPr>
            </a:br>
            <a:r>
              <a:rPr lang="ru-RU" sz="2200" dirty="0">
                <a:latin typeface="Montserrat" panose="00000500000000000000" pitchFamily="2" charset="-52"/>
              </a:rPr>
              <a:t>перевозки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Рекомендация №4 от 29.03.2016</a:t>
            </a:r>
            <a:b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</a:br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«Об общих подходах к требованиям по сертификату безопасности на железнодорожном транспорте и порядку его выдачи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Рекомендация №38 от 26.11.2019</a:t>
            </a:r>
            <a:b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</a:br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«О согласованных подходах по внедрению безбумажных технологий при организации и оформлении перевозок грузов в международном сообщении и устранению недостатков в организации движения поездов»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Аналитический доклад «О выявлении недостатков, связанных с организацией движения поездов в части согласования перевозок и оформления перевозок грузов, в том числе с применением безбумажных технологий»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00476"/>
            <a:ext cx="1152000" cy="115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17055"/>
            <a:ext cx="1152128" cy="115212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1" y="0"/>
            <a:ext cx="12017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z="1400" smtClean="0">
                <a:latin typeface="Montserrat" panose="00000500000000000000"/>
              </a:rPr>
              <a:t>6</a:t>
            </a:fld>
            <a:endParaRPr lang="ru-RU" sz="1400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6379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888" y="207265"/>
            <a:ext cx="6589951" cy="90363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417E"/>
                </a:solidFill>
                <a:latin typeface="Montserrat SemiBold" panose="00000700000000000000" pitchFamily="2" charset="-52"/>
              </a:rPr>
              <a:t>Международное сотрудничество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844521"/>
              </p:ext>
            </p:extLst>
          </p:nvPr>
        </p:nvGraphicFramePr>
        <p:xfrm>
          <a:off x="2123729" y="1340768"/>
          <a:ext cx="78867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r="2616"/>
          <a:stretch/>
        </p:blipFill>
        <p:spPr>
          <a:xfrm>
            <a:off x="4122864" y="3088160"/>
            <a:ext cx="1152129" cy="939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66" b="772"/>
          <a:stretch/>
        </p:blipFill>
        <p:spPr>
          <a:xfrm>
            <a:off x="5148759" y="1359967"/>
            <a:ext cx="936104" cy="909172"/>
          </a:xfrm>
          <a:prstGeom prst="flowChartConnector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1" r="15901"/>
          <a:stretch/>
        </p:blipFill>
        <p:spPr>
          <a:xfrm>
            <a:off x="5923064" y="2584103"/>
            <a:ext cx="582009" cy="6343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6859" r="6860" b="6859"/>
          <a:stretch/>
        </p:blipFill>
        <p:spPr>
          <a:xfrm>
            <a:off x="5782019" y="3664223"/>
            <a:ext cx="864096" cy="864096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82" y="4812994"/>
            <a:ext cx="795447" cy="79544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56357" y="3664223"/>
            <a:ext cx="23801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Международный Координационный совет по трансъевразийским перевозкам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84865" y="4893866"/>
            <a:ext cx="23755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Совет по железнодорожному транспорту государств-участников СНГ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97299" y="1799008"/>
            <a:ext cx="3479654" cy="36462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Montserrat" panose="00000500000000000000" pitchFamily="2" charset="-52"/>
                <a:cs typeface="Times New Roman" panose="02020603050405020304" pitchFamily="18" charset="0"/>
              </a:rPr>
              <a:t>В целях реализации лучших практик интеграции в сфере железнодорожного транспорта и практического взаимодействия по вопросам международных железнодорожных перевозок, развития инфраструктуры железнодорожного транспорта государств-членов Союза, проводится работа по взаимодействию с международными организациями</a:t>
            </a:r>
            <a:r>
              <a:rPr lang="en-US" sz="1600" dirty="0">
                <a:latin typeface="Montserrat" panose="00000500000000000000" pitchFamily="2" charset="-52"/>
                <a:cs typeface="Times New Roman" panose="02020603050405020304" pitchFamily="18" charset="0"/>
              </a:rPr>
              <a:t>.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6357" y="2401426"/>
            <a:ext cx="2380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Европейская экономическая комиссия ООН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4260" y="1253238"/>
            <a:ext cx="2380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Организация сотрудничества железных дорог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1" y="0"/>
            <a:ext cx="12017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z="1400" smtClean="0">
                <a:latin typeface="Montserrat" panose="00000500000000000000"/>
              </a:rPr>
              <a:t>7</a:t>
            </a:fld>
            <a:endParaRPr lang="ru-RU" sz="1400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09728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6065"/>
            <a:ext cx="7886700" cy="119675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1E336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1E336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  <a:t>Основные направления развития транспортной политики в ЕАЭС</a:t>
            </a:r>
            <a:br>
              <a:rPr lang="ru-RU" b="1" dirty="0">
                <a:solidFill>
                  <a:srgbClr val="1E3362"/>
                </a:solidFill>
                <a:latin typeface="Montserrat SemiBold" panose="00000700000000000000" pitchFamily="2" charset="-52"/>
                <a:cs typeface="Times New Roman" panose="02020603050405020304" pitchFamily="18" charset="0"/>
              </a:rPr>
            </a:br>
            <a:endParaRPr lang="ru-RU" b="1" dirty="0">
              <a:solidFill>
                <a:srgbClr val="1E3362"/>
              </a:solidFill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606" y="1772816"/>
            <a:ext cx="7886700" cy="498021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300" dirty="0">
                <a:latin typeface="Montserrat ExtraBold" panose="00000900000000000000"/>
              </a:rPr>
              <a:t>В соответствии с Решением Высшего Евразийского экономического совета от 26 декабря 2016 г. № 19 «Об Основных направлениях и этапах реализации скоординированной (согласованной) транспортной политики государств – членов Евразийского экономического союза» утверждены:</a:t>
            </a:r>
          </a:p>
          <a:p>
            <a:pPr marL="0" indent="0" algn="just">
              <a:buNone/>
            </a:pPr>
            <a:endParaRPr lang="ru-RU" sz="3300" dirty="0">
              <a:latin typeface="Montserrat ExtraBold" panose="00000900000000000000"/>
            </a:endParaRPr>
          </a:p>
          <a:p>
            <a:pPr algn="just"/>
            <a:r>
              <a:rPr lang="ru-RU" sz="3300" dirty="0">
                <a:latin typeface="Montserrat ExtraBold" panose="00000900000000000000"/>
              </a:rPr>
              <a:t>план мероприятий («дорожную карту») по реализации Основных направлений и этапов реализации скоординированной (согласованной) транспортной политики государств – членов Евразийского экономического союза на 2018 – 2020 годы  - </a:t>
            </a:r>
            <a:r>
              <a:rPr lang="ru-RU" sz="3300" u="sng" dirty="0">
                <a:latin typeface="Montserrat ExtraBold" panose="00000900000000000000"/>
              </a:rPr>
              <a:t>реализован.</a:t>
            </a:r>
          </a:p>
          <a:p>
            <a:pPr algn="just"/>
            <a:r>
              <a:rPr lang="ru-RU" sz="3300" dirty="0">
                <a:latin typeface="Montserrat ExtraBold" panose="00000900000000000000"/>
              </a:rPr>
              <a:t> план мероприятий («дорожную карту») по реализации Основных направлений и этапов реализации скоординированной (согласованной) транспортной политики государств – членов Евразийского экономического союза на 2020 – 2023 годы  - </a:t>
            </a:r>
            <a:r>
              <a:rPr lang="ru-RU" sz="3300" u="sng" dirty="0">
                <a:latin typeface="Montserrat ExtraBold" panose="00000900000000000000"/>
              </a:rPr>
              <a:t>реализован.</a:t>
            </a:r>
          </a:p>
          <a:p>
            <a:pPr algn="just"/>
            <a:r>
              <a:rPr lang="ru-RU" sz="3300" dirty="0">
                <a:latin typeface="Montserrat ExtraBold" panose="00000900000000000000"/>
              </a:rPr>
              <a:t>план мероприятий («дорожную карту») по реализации Основных направлений и этапов реализации скоординированной (согласованной) транспортной политики государств – членов Евразийского экономического союза на 2024 – 2026 годы – </a:t>
            </a:r>
            <a:r>
              <a:rPr lang="ru-RU" sz="3300" u="sng" dirty="0">
                <a:latin typeface="Montserrat ExtraBold" panose="00000900000000000000"/>
              </a:rPr>
              <a:t>ведется работа.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1" y="0"/>
            <a:ext cx="12017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z="1400" smtClean="0">
                <a:latin typeface="Montserrat"/>
              </a:rPr>
              <a:t>8</a:t>
            </a:fld>
            <a:endParaRPr lang="ru-RU" sz="14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5707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1616" y="1881844"/>
            <a:ext cx="207114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417E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Montserrat" panose="00000500000000000000" pitchFamily="2" charset="-52"/>
              </a:rPr>
              <a:t>Аналитические материалы, доклады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1617" y="4405200"/>
            <a:ext cx="2071143" cy="523220"/>
          </a:xfrm>
          <a:prstGeom prst="rect">
            <a:avLst/>
          </a:prstGeom>
          <a:solidFill>
            <a:srgbClr val="D2DEEF"/>
          </a:solidFill>
          <a:ln>
            <a:solidFill>
              <a:srgbClr val="00417E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Montserrat" panose="00000500000000000000" pitchFamily="2" charset="-52"/>
              </a:rPr>
              <a:t>Рекомендации Комиссии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727056"/>
            <a:ext cx="2071143" cy="523220"/>
          </a:xfrm>
          <a:prstGeom prst="rect">
            <a:avLst/>
          </a:prstGeom>
          <a:solidFill>
            <a:srgbClr val="D2DEEF"/>
          </a:solidFill>
          <a:ln>
            <a:solidFill>
              <a:srgbClr val="00417E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Montserrat" panose="00000500000000000000" pitchFamily="2" charset="-52"/>
              </a:rPr>
              <a:t>Акты органов Союза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7676" y="1251153"/>
            <a:ext cx="66963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35" lvl="1" indent="-171446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Montserrat" panose="00000500000000000000" pitchFamily="2" charset="-52"/>
              </a:rPr>
              <a:t>подготовка предложений по совершенствованию обмена информацией о загруженности железнодорожной инфраструктуры государств-членов                 (п. 28);</a:t>
            </a:r>
          </a:p>
          <a:p>
            <a:pPr marL="628635" lvl="1" indent="-171446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Montserrat" panose="00000500000000000000" pitchFamily="2" charset="-52"/>
              </a:rPr>
              <a:t>проведение анализа международного опыта организации скоростного (высокоскоростного) пассажирского сообщения (п. 31);</a:t>
            </a:r>
          </a:p>
          <a:p>
            <a:pPr marL="628635" lvl="1" indent="-171446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Montserrat" panose="00000500000000000000" pitchFamily="2" charset="-52"/>
              </a:rPr>
              <a:t>подготовка предложений по развитию евразийских туристических маршрутов с использованием железнодорожного транспорта государств-членов (п. 33);</a:t>
            </a:r>
          </a:p>
          <a:p>
            <a:pPr marL="628635" lvl="1" indent="-171446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Montserrat" panose="00000500000000000000" pitchFamily="2" charset="-52"/>
              </a:rPr>
              <a:t>анализ внедрения новых (инновационных) технологий на транспорте в том числе на железнодорожном транспорте (п. 14);</a:t>
            </a:r>
          </a:p>
          <a:p>
            <a:pPr marL="628635" lvl="1" indent="-171446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Montserrat" panose="00000500000000000000" pitchFamily="2" charset="-52"/>
              </a:rPr>
              <a:t>подготовка предложений  по повышению эффективности оценки качества  транспортных услуг в ЕАЭС (п. 8);</a:t>
            </a:r>
          </a:p>
          <a:p>
            <a:pPr marL="628635" lvl="1" indent="-171446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Montserrat" panose="00000500000000000000" pitchFamily="2" charset="-52"/>
              </a:rPr>
              <a:t>Подготовка доклада о создании и развитии транспортной инфраструктуры на территориях государств-членов ЕАЭС в направлениях «Восток-Запад» и «Север-Юг», в </a:t>
            </a:r>
            <a:r>
              <a:rPr lang="ru-RU" sz="1100" dirty="0" err="1">
                <a:latin typeface="Montserrat" panose="00000500000000000000" pitchFamily="2" charset="-52"/>
              </a:rPr>
              <a:t>т.ч</a:t>
            </a:r>
            <a:r>
              <a:rPr lang="ru-RU" sz="1100" dirty="0">
                <a:latin typeface="Montserrat" panose="00000500000000000000" pitchFamily="2" charset="-52"/>
              </a:rPr>
              <a:t>.  В рамках сопряжении с китайской инициативой «Один пояс – Один путь» (п. 9).</a:t>
            </a:r>
          </a:p>
          <a:p>
            <a:pPr marL="457189" lvl="1" algn="just"/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3473" y="4300341"/>
            <a:ext cx="6696300" cy="143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35" lvl="1" indent="-171446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Montserrat" panose="00000500000000000000" pitchFamily="2" charset="-52"/>
              </a:rPr>
              <a:t>выработка предложений по развитию контейнерных перевозок в государств-членах ЕАЭС (п. 3);</a:t>
            </a:r>
          </a:p>
          <a:p>
            <a:pPr marL="628635" lvl="1" indent="-171446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Montserrat" panose="00000500000000000000" pitchFamily="2" charset="-52"/>
              </a:rPr>
              <a:t>выработка предложений по организации скоростного (высокоскоростного) пассажирского сообщения (п.</a:t>
            </a:r>
            <a:r>
              <a:rPr lang="en-US" sz="1100" dirty="0">
                <a:latin typeface="Montserrat" panose="00000500000000000000" pitchFamily="2" charset="-52"/>
              </a:rPr>
              <a:t> 3</a:t>
            </a:r>
            <a:r>
              <a:rPr lang="ru-RU" sz="1100" dirty="0">
                <a:latin typeface="Montserrat" panose="00000500000000000000" pitchFamily="2" charset="-52"/>
              </a:rPr>
              <a:t>2);</a:t>
            </a:r>
          </a:p>
          <a:p>
            <a:pPr marL="628635" lvl="1" indent="-171446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Montserrat" panose="00000500000000000000" pitchFamily="2" charset="-52"/>
              </a:rPr>
              <a:t>подготовка предложений об упрощении процедур, влияющих на перемещение в рамках Союза пассажиров – граждан государств-членов железнодорожным транспортом (п. 30).</a:t>
            </a:r>
          </a:p>
          <a:p>
            <a:pPr marL="628635" lvl="1" indent="-171446" algn="just">
              <a:buFont typeface="Arial" panose="020B0604020202020204" pitchFamily="34" charset="0"/>
              <a:buChar char="•"/>
            </a:pPr>
            <a:endParaRPr lang="ru-RU" sz="1051" dirty="0"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67676" y="5788483"/>
            <a:ext cx="6624706" cy="92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35" lvl="1" indent="-171446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Montserrat" panose="00000500000000000000" pitchFamily="2" charset="-52"/>
              </a:rPr>
              <a:t>формирование перечня «узких мест» транспортной инфраструктуры на территориях государств-членов ЕАЭС в направлениях «Восток-Запад» и «Север-Юг» и выработка предложений по их устранению (п. 12).</a:t>
            </a:r>
          </a:p>
          <a:p>
            <a:pPr marL="457189" lvl="1" algn="just"/>
            <a:endParaRPr lang="ru-RU" sz="1051" dirty="0">
              <a:latin typeface="Montserrat" panose="00000500000000000000" pitchFamily="2" charset="-52"/>
            </a:endParaRPr>
          </a:p>
          <a:p>
            <a:pPr marL="628635" lvl="1" indent="-171446" algn="just">
              <a:buFont typeface="Arial" panose="020B0604020202020204" pitchFamily="34" charset="0"/>
              <a:buChar char="•"/>
            </a:pPr>
            <a:endParaRPr lang="ru-RU" sz="1051" dirty="0">
              <a:latin typeface="Montserrat" panose="00000500000000000000" pitchFamily="2" charset="-52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7504" y="248790"/>
            <a:ext cx="8014369" cy="9450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417E"/>
                </a:solidFill>
                <a:latin typeface="Montserrat SemiBold" panose="00000700000000000000" pitchFamily="2" charset="-52"/>
              </a:rPr>
              <a:t>Мероприятия в рамках «дорожной карты» </a:t>
            </a:r>
            <a:br>
              <a:rPr lang="ru-RU" sz="2400" b="1" dirty="0">
                <a:solidFill>
                  <a:srgbClr val="00417E"/>
                </a:solidFill>
                <a:latin typeface="Montserrat SemiBold" panose="00000700000000000000" pitchFamily="2" charset="-52"/>
              </a:rPr>
            </a:br>
            <a:r>
              <a:rPr lang="ru-RU" sz="2400" b="1" dirty="0">
                <a:solidFill>
                  <a:srgbClr val="00417E"/>
                </a:solidFill>
                <a:latin typeface="Montserrat SemiBold" panose="00000700000000000000" pitchFamily="2" charset="-52"/>
              </a:rPr>
              <a:t>по реализации ОНСТП на 2024-2026 годы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1" y="0"/>
            <a:ext cx="12017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479-ECB9-48C7-88F9-DC95C3B9CA64}" type="slidenum">
              <a:rPr lang="ru-RU" sz="1400" smtClean="0">
                <a:latin typeface="Montserrat" panose="00000500000000000000"/>
              </a:rPr>
              <a:t>9</a:t>
            </a:fld>
            <a:endParaRPr lang="ru-RU" sz="1400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041105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21086</TotalTime>
  <Words>1146</Words>
  <Application>Microsoft Office PowerPoint</Application>
  <PresentationFormat>Экран (4:3)</PresentationFormat>
  <Paragraphs>101</Paragraphs>
  <Slides>10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Montserrat ExtraBold</vt:lpstr>
      <vt:lpstr>Montserrat SemiBold</vt:lpstr>
      <vt:lpstr>Times New Roman</vt:lpstr>
      <vt:lpstr>Wingdings</vt:lpstr>
      <vt:lpstr>Тема Office</vt:lpstr>
      <vt:lpstr>РАЗВИТИЕ ЖЕЛЕЗНОДОРОЖНОГО ТРАНСПОРТА В ЕАЭС</vt:lpstr>
      <vt:lpstr>Положения Договора о ЕАЭС от 29.05.2014  в части железнодорожного транспорта </vt:lpstr>
      <vt:lpstr>Результаты интеграции в сфере железнодорожного транспорта</vt:lpstr>
      <vt:lpstr>Проводимая работа ЕЭК</vt:lpstr>
      <vt:lpstr>Деятельность консультативных органов</vt:lpstr>
      <vt:lpstr>Принятые документы в сфере железнодорожного транспорта</vt:lpstr>
      <vt:lpstr>Международное сотрудничество</vt:lpstr>
      <vt:lpstr> Основные направления развития транспортной политики в ЕАЭС </vt:lpstr>
      <vt:lpstr>Мероприятия в рамках «дорожной карты»  по реализации ОНСТП на 2024-2026 годы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Бабаков Сергей Вадимович</dc:creator>
  <cp:lastModifiedBy>Shubina</cp:lastModifiedBy>
  <cp:revision>515</cp:revision>
  <cp:lastPrinted>2025-02-06T12:09:09Z</cp:lastPrinted>
  <dcterms:created xsi:type="dcterms:W3CDTF">2012-09-25T09:17:38Z</dcterms:created>
  <dcterms:modified xsi:type="dcterms:W3CDTF">2025-02-11T11:23:24Z</dcterms:modified>
</cp:coreProperties>
</file>