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0"/>
  </p:notesMasterIdLst>
  <p:sldIdLst>
    <p:sldId id="256" r:id="rId2"/>
    <p:sldId id="2147470918" r:id="rId3"/>
    <p:sldId id="2147470909" r:id="rId4"/>
    <p:sldId id="2147470917" r:id="rId5"/>
    <p:sldId id="2147470912" r:id="rId6"/>
    <p:sldId id="2147470915" r:id="rId7"/>
    <p:sldId id="2147470916" r:id="rId8"/>
    <p:sldId id="2147470914" r:id="rId9"/>
  </p:sldIdLst>
  <p:sldSz cx="120237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3D6E"/>
    <a:srgbClr val="1C4065"/>
    <a:srgbClr val="356392"/>
    <a:srgbClr val="4E90BF"/>
    <a:srgbClr val="68BE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22" autoAdjust="0"/>
    <p:restoredTop sz="95267" autoAdjust="0"/>
  </p:normalViewPr>
  <p:slideViewPr>
    <p:cSldViewPr snapToGrid="0">
      <p:cViewPr varScale="1">
        <p:scale>
          <a:sx n="70" d="100"/>
          <a:sy n="70" d="100"/>
        </p:scale>
        <p:origin x="129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C63DC-2304-4301-8077-BA6ECC4484A1}" type="datetimeFigureOut">
              <a:rPr lang="en-US" smtClean="0"/>
              <a:t>2/10/2025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23900" y="1143000"/>
            <a:ext cx="54102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18B6F8-E508-4DF6-A193-F93028CD79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121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18B6F8-E508-4DF6-A193-F93028CD79F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483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18B6F8-E508-4DF6-A193-F93028CD79F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4226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18B6F8-E508-4DF6-A193-F93028CD79F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489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18B6F8-E508-4DF6-A193-F93028CD79F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106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18B6F8-E508-4DF6-A193-F93028CD79F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3405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18B6F8-E508-4DF6-A193-F93028CD79F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141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3.emf"/><Relationship Id="rId5" Type="http://schemas.openxmlformats.org/officeDocument/2006/relationships/tags" Target="../tags/tag5.xml"/><Relationship Id="rId10" Type="http://schemas.openxmlformats.org/officeDocument/2006/relationships/oleObject" Target="../embeddings/oleObject1.bin"/><Relationship Id="rId4" Type="http://schemas.openxmlformats.org/officeDocument/2006/relationships/tags" Target="../tags/tag4.xml"/><Relationship Id="rId9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3.emf"/><Relationship Id="rId5" Type="http://schemas.openxmlformats.org/officeDocument/2006/relationships/tags" Target="../tags/tag13.xml"/><Relationship Id="rId10" Type="http://schemas.openxmlformats.org/officeDocument/2006/relationships/oleObject" Target="../embeddings/oleObject2.bin"/><Relationship Id="rId4" Type="http://schemas.openxmlformats.org/officeDocument/2006/relationships/tags" Target="../tags/tag12.xml"/><Relationship Id="rId9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0177" y="91433"/>
            <a:ext cx="11843711" cy="6674709"/>
          </a:xfrm>
          <a:custGeom>
            <a:avLst/>
            <a:gdLst/>
            <a:ahLst/>
            <a:cxnLst/>
            <a:rect l="l" t="t" r="r" b="b"/>
            <a:pathLst>
              <a:path w="19803110" h="11007090">
                <a:moveTo>
                  <a:pt x="19651757" y="0"/>
                </a:moveTo>
                <a:lnTo>
                  <a:pt x="150780" y="0"/>
                </a:lnTo>
                <a:lnTo>
                  <a:pt x="103124" y="7687"/>
                </a:lnTo>
                <a:lnTo>
                  <a:pt x="61733" y="29093"/>
                </a:lnTo>
                <a:lnTo>
                  <a:pt x="29093" y="61733"/>
                </a:lnTo>
                <a:lnTo>
                  <a:pt x="7687" y="103124"/>
                </a:lnTo>
                <a:lnTo>
                  <a:pt x="0" y="150780"/>
                </a:lnTo>
                <a:lnTo>
                  <a:pt x="0" y="10856213"/>
                </a:lnTo>
                <a:lnTo>
                  <a:pt x="7687" y="10903870"/>
                </a:lnTo>
                <a:lnTo>
                  <a:pt x="29093" y="10945260"/>
                </a:lnTo>
                <a:lnTo>
                  <a:pt x="61733" y="10977901"/>
                </a:lnTo>
                <a:lnTo>
                  <a:pt x="103124" y="10999307"/>
                </a:lnTo>
                <a:lnTo>
                  <a:pt x="150780" y="11006994"/>
                </a:lnTo>
                <a:lnTo>
                  <a:pt x="19651757" y="11006994"/>
                </a:lnTo>
                <a:lnTo>
                  <a:pt x="19699414" y="10999307"/>
                </a:lnTo>
                <a:lnTo>
                  <a:pt x="19740804" y="10977901"/>
                </a:lnTo>
                <a:lnTo>
                  <a:pt x="19773444" y="10945260"/>
                </a:lnTo>
                <a:lnTo>
                  <a:pt x="19794850" y="10903870"/>
                </a:lnTo>
                <a:lnTo>
                  <a:pt x="19802538" y="10856213"/>
                </a:lnTo>
                <a:lnTo>
                  <a:pt x="19802538" y="150780"/>
                </a:lnTo>
                <a:lnTo>
                  <a:pt x="19794850" y="103124"/>
                </a:lnTo>
                <a:lnTo>
                  <a:pt x="19773444" y="61733"/>
                </a:lnTo>
                <a:lnTo>
                  <a:pt x="19740804" y="29093"/>
                </a:lnTo>
                <a:lnTo>
                  <a:pt x="19699414" y="7687"/>
                </a:lnTo>
                <a:lnTo>
                  <a:pt x="19651757" y="0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 sz="1077"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177" y="91433"/>
            <a:ext cx="11843369" cy="667465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8917" y="612423"/>
            <a:ext cx="6939154" cy="4759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100000"/>
              </a:lnSpc>
              <a:defRPr sz="305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761788" y="1783227"/>
            <a:ext cx="3847592" cy="396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42">
                <a:solidFill>
                  <a:schemeClr val="bg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ABC84-DA31-44BA-861B-DC1C4D63E277}" type="datetime1">
              <a:rPr lang="en-US" smtClean="0"/>
              <a:t>2/10/2025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64F176-3D38-4F47-B0C2-90CFC13C9F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lum bright="70000" contrast="-70000"/>
          </a:blip>
          <a:srcRect l="15446" t="24637" r="44693" b="25288"/>
          <a:stretch/>
        </p:blipFill>
        <p:spPr bwMode="ltGray">
          <a:xfrm>
            <a:off x="601186" y="5415933"/>
            <a:ext cx="1081224" cy="60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930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3">
            <a:extLst>
              <a:ext uri="{FF2B5EF4-FFF2-40B4-BE49-F238E27FC236}">
                <a16:creationId xmlns:a16="http://schemas.microsoft.com/office/drawing/2014/main" id="{329C79DE-A943-4B45-A665-A97761007835}"/>
              </a:ext>
            </a:extLst>
          </p:cNvPr>
          <p:cNvSpPr/>
          <p:nvPr userDrawn="1"/>
        </p:nvSpPr>
        <p:spPr>
          <a:xfrm>
            <a:off x="93935" y="1051486"/>
            <a:ext cx="11836115" cy="5714743"/>
          </a:xfrm>
          <a:custGeom>
            <a:avLst/>
            <a:gdLst/>
            <a:ahLst/>
            <a:cxnLst/>
            <a:rect l="l" t="t" r="r" b="b"/>
            <a:pathLst>
              <a:path w="19790410" h="9424035">
                <a:moveTo>
                  <a:pt x="19639192" y="0"/>
                </a:moveTo>
                <a:lnTo>
                  <a:pt x="150780" y="0"/>
                </a:lnTo>
                <a:lnTo>
                  <a:pt x="103124" y="7687"/>
                </a:lnTo>
                <a:lnTo>
                  <a:pt x="61733" y="29093"/>
                </a:lnTo>
                <a:lnTo>
                  <a:pt x="29093" y="61733"/>
                </a:lnTo>
                <a:lnTo>
                  <a:pt x="7687" y="103124"/>
                </a:lnTo>
                <a:lnTo>
                  <a:pt x="0" y="150780"/>
                </a:lnTo>
                <a:lnTo>
                  <a:pt x="0" y="9273016"/>
                </a:lnTo>
                <a:lnTo>
                  <a:pt x="7687" y="9320672"/>
                </a:lnTo>
                <a:lnTo>
                  <a:pt x="29093" y="9362062"/>
                </a:lnTo>
                <a:lnTo>
                  <a:pt x="61733" y="9394703"/>
                </a:lnTo>
                <a:lnTo>
                  <a:pt x="103124" y="9416109"/>
                </a:lnTo>
                <a:lnTo>
                  <a:pt x="150780" y="9423796"/>
                </a:lnTo>
                <a:lnTo>
                  <a:pt x="19639192" y="9423796"/>
                </a:lnTo>
                <a:lnTo>
                  <a:pt x="19686848" y="9416109"/>
                </a:lnTo>
                <a:lnTo>
                  <a:pt x="19728239" y="9394703"/>
                </a:lnTo>
                <a:lnTo>
                  <a:pt x="19760879" y="9362062"/>
                </a:lnTo>
                <a:lnTo>
                  <a:pt x="19782285" y="9320672"/>
                </a:lnTo>
                <a:lnTo>
                  <a:pt x="19789973" y="9273016"/>
                </a:lnTo>
                <a:lnTo>
                  <a:pt x="19789973" y="150780"/>
                </a:lnTo>
                <a:lnTo>
                  <a:pt x="19782285" y="103124"/>
                </a:lnTo>
                <a:lnTo>
                  <a:pt x="19760879" y="61733"/>
                </a:lnTo>
                <a:lnTo>
                  <a:pt x="19728239" y="29093"/>
                </a:lnTo>
                <a:lnTo>
                  <a:pt x="19686848" y="7687"/>
                </a:lnTo>
                <a:lnTo>
                  <a:pt x="19639192" y="0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 sz="1077"/>
          </a:p>
        </p:txBody>
      </p:sp>
      <p:sp>
        <p:nvSpPr>
          <p:cNvPr id="8" name="object 57">
            <a:extLst>
              <a:ext uri="{FF2B5EF4-FFF2-40B4-BE49-F238E27FC236}">
                <a16:creationId xmlns:a16="http://schemas.microsoft.com/office/drawing/2014/main" id="{33D77E52-3CC8-4FD0-BE78-9EFD8E40CD41}"/>
              </a:ext>
            </a:extLst>
          </p:cNvPr>
          <p:cNvSpPr/>
          <p:nvPr userDrawn="1"/>
        </p:nvSpPr>
        <p:spPr>
          <a:xfrm>
            <a:off x="90178" y="95243"/>
            <a:ext cx="11836115" cy="864855"/>
          </a:xfrm>
          <a:custGeom>
            <a:avLst/>
            <a:gdLst/>
            <a:ahLst/>
            <a:cxnLst/>
            <a:rect l="l" t="t" r="r" b="b"/>
            <a:pathLst>
              <a:path w="19790410" h="1426210">
                <a:moveTo>
                  <a:pt x="19639192" y="0"/>
                </a:moveTo>
                <a:lnTo>
                  <a:pt x="150780" y="0"/>
                </a:lnTo>
                <a:lnTo>
                  <a:pt x="103124" y="7687"/>
                </a:lnTo>
                <a:lnTo>
                  <a:pt x="61733" y="29093"/>
                </a:lnTo>
                <a:lnTo>
                  <a:pt x="29093" y="61733"/>
                </a:lnTo>
                <a:lnTo>
                  <a:pt x="7687" y="103124"/>
                </a:lnTo>
                <a:lnTo>
                  <a:pt x="0" y="150780"/>
                </a:lnTo>
                <a:lnTo>
                  <a:pt x="0" y="1275353"/>
                </a:lnTo>
                <a:lnTo>
                  <a:pt x="7687" y="1323010"/>
                </a:lnTo>
                <a:lnTo>
                  <a:pt x="29093" y="1364400"/>
                </a:lnTo>
                <a:lnTo>
                  <a:pt x="61733" y="1397041"/>
                </a:lnTo>
                <a:lnTo>
                  <a:pt x="103124" y="1418447"/>
                </a:lnTo>
                <a:lnTo>
                  <a:pt x="150780" y="1426134"/>
                </a:lnTo>
                <a:lnTo>
                  <a:pt x="19639192" y="1426134"/>
                </a:lnTo>
                <a:lnTo>
                  <a:pt x="19686848" y="1418447"/>
                </a:lnTo>
                <a:lnTo>
                  <a:pt x="19728239" y="1397041"/>
                </a:lnTo>
                <a:lnTo>
                  <a:pt x="19760879" y="1364400"/>
                </a:lnTo>
                <a:lnTo>
                  <a:pt x="19782285" y="1323010"/>
                </a:lnTo>
                <a:lnTo>
                  <a:pt x="19789973" y="1275353"/>
                </a:lnTo>
                <a:lnTo>
                  <a:pt x="19789973" y="150780"/>
                </a:lnTo>
                <a:lnTo>
                  <a:pt x="19782285" y="103124"/>
                </a:lnTo>
                <a:lnTo>
                  <a:pt x="19760879" y="61733"/>
                </a:lnTo>
                <a:lnTo>
                  <a:pt x="19728239" y="29093"/>
                </a:lnTo>
                <a:lnTo>
                  <a:pt x="19686848" y="7687"/>
                </a:lnTo>
                <a:lnTo>
                  <a:pt x="19639192" y="0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 sz="1077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1783" y="286873"/>
            <a:ext cx="11542143" cy="499251"/>
          </a:xfrm>
        </p:spPr>
        <p:txBody>
          <a:bodyPr lIns="0" tIns="0" rIns="0" bIns="0"/>
          <a:lstStyle>
            <a:lvl1pPr>
              <a:defRPr sz="3200" b="1" i="0">
                <a:solidFill>
                  <a:srgbClr val="1C3C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11783" y="1257236"/>
            <a:ext cx="11542143" cy="271485"/>
          </a:xfrm>
        </p:spPr>
        <p:txBody>
          <a:bodyPr lIns="0" tIns="0" rIns="0" bIns="0"/>
          <a:lstStyle>
            <a:lvl1pPr>
              <a:defRPr sz="1764" b="0" i="0">
                <a:solidFill>
                  <a:srgbClr val="1C3C6E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8C507B-9CB0-4898-926F-6FF7B5EA25B9}" type="datetime1">
              <a:rPr lang="en-US" smtClean="0"/>
              <a:t>2/10/2025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3FB98FF-BFD2-4C9C-9930-F2DDB6CDBE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5446" t="24637" r="47566" b="25288"/>
          <a:stretch/>
        </p:blipFill>
        <p:spPr bwMode="ltGray">
          <a:xfrm>
            <a:off x="11150683" y="351314"/>
            <a:ext cx="603401" cy="36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500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3">
            <a:extLst>
              <a:ext uri="{FF2B5EF4-FFF2-40B4-BE49-F238E27FC236}">
                <a16:creationId xmlns:a16="http://schemas.microsoft.com/office/drawing/2014/main" id="{329C79DE-A943-4B45-A665-A97761007835}"/>
              </a:ext>
            </a:extLst>
          </p:cNvPr>
          <p:cNvSpPr/>
          <p:nvPr userDrawn="1"/>
        </p:nvSpPr>
        <p:spPr>
          <a:xfrm>
            <a:off x="93935" y="1051486"/>
            <a:ext cx="11836115" cy="5714743"/>
          </a:xfrm>
          <a:custGeom>
            <a:avLst/>
            <a:gdLst/>
            <a:ahLst/>
            <a:cxnLst/>
            <a:rect l="l" t="t" r="r" b="b"/>
            <a:pathLst>
              <a:path w="19790410" h="9424035">
                <a:moveTo>
                  <a:pt x="19639192" y="0"/>
                </a:moveTo>
                <a:lnTo>
                  <a:pt x="150780" y="0"/>
                </a:lnTo>
                <a:lnTo>
                  <a:pt x="103124" y="7687"/>
                </a:lnTo>
                <a:lnTo>
                  <a:pt x="61733" y="29093"/>
                </a:lnTo>
                <a:lnTo>
                  <a:pt x="29093" y="61733"/>
                </a:lnTo>
                <a:lnTo>
                  <a:pt x="7687" y="103124"/>
                </a:lnTo>
                <a:lnTo>
                  <a:pt x="0" y="150780"/>
                </a:lnTo>
                <a:lnTo>
                  <a:pt x="0" y="9273016"/>
                </a:lnTo>
                <a:lnTo>
                  <a:pt x="7687" y="9320672"/>
                </a:lnTo>
                <a:lnTo>
                  <a:pt x="29093" y="9362062"/>
                </a:lnTo>
                <a:lnTo>
                  <a:pt x="61733" y="9394703"/>
                </a:lnTo>
                <a:lnTo>
                  <a:pt x="103124" y="9416109"/>
                </a:lnTo>
                <a:lnTo>
                  <a:pt x="150780" y="9423796"/>
                </a:lnTo>
                <a:lnTo>
                  <a:pt x="19639192" y="9423796"/>
                </a:lnTo>
                <a:lnTo>
                  <a:pt x="19686848" y="9416109"/>
                </a:lnTo>
                <a:lnTo>
                  <a:pt x="19728239" y="9394703"/>
                </a:lnTo>
                <a:lnTo>
                  <a:pt x="19760879" y="9362062"/>
                </a:lnTo>
                <a:lnTo>
                  <a:pt x="19782285" y="9320672"/>
                </a:lnTo>
                <a:lnTo>
                  <a:pt x="19789973" y="9273016"/>
                </a:lnTo>
                <a:lnTo>
                  <a:pt x="19789973" y="150780"/>
                </a:lnTo>
                <a:lnTo>
                  <a:pt x="19782285" y="103124"/>
                </a:lnTo>
                <a:lnTo>
                  <a:pt x="19760879" y="61733"/>
                </a:lnTo>
                <a:lnTo>
                  <a:pt x="19728239" y="29093"/>
                </a:lnTo>
                <a:lnTo>
                  <a:pt x="19686848" y="7687"/>
                </a:lnTo>
                <a:lnTo>
                  <a:pt x="19639192" y="0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 sz="1077"/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4844AEAD-151E-492C-9E3B-A4B15C8CC099}"/>
              </a:ext>
            </a:extLst>
          </p:cNvPr>
          <p:cNvSpPr/>
          <p:nvPr userDrawn="1"/>
        </p:nvSpPr>
        <p:spPr>
          <a:xfrm>
            <a:off x="173178" y="1127854"/>
            <a:ext cx="11680748" cy="5544930"/>
          </a:xfrm>
          <a:custGeom>
            <a:avLst/>
            <a:gdLst/>
            <a:ahLst/>
            <a:cxnLst/>
            <a:rect l="l" t="t" r="r" b="b"/>
            <a:pathLst>
              <a:path w="19790410" h="9424035">
                <a:moveTo>
                  <a:pt x="19639192" y="0"/>
                </a:moveTo>
                <a:lnTo>
                  <a:pt x="150780" y="0"/>
                </a:lnTo>
                <a:lnTo>
                  <a:pt x="103124" y="7687"/>
                </a:lnTo>
                <a:lnTo>
                  <a:pt x="61733" y="29093"/>
                </a:lnTo>
                <a:lnTo>
                  <a:pt x="29093" y="61733"/>
                </a:lnTo>
                <a:lnTo>
                  <a:pt x="7687" y="103124"/>
                </a:lnTo>
                <a:lnTo>
                  <a:pt x="0" y="150780"/>
                </a:lnTo>
                <a:lnTo>
                  <a:pt x="0" y="9273016"/>
                </a:lnTo>
                <a:lnTo>
                  <a:pt x="7687" y="9320672"/>
                </a:lnTo>
                <a:lnTo>
                  <a:pt x="29093" y="9362062"/>
                </a:lnTo>
                <a:lnTo>
                  <a:pt x="61733" y="9394703"/>
                </a:lnTo>
                <a:lnTo>
                  <a:pt x="103124" y="9416109"/>
                </a:lnTo>
                <a:lnTo>
                  <a:pt x="150780" y="9423796"/>
                </a:lnTo>
                <a:lnTo>
                  <a:pt x="19639192" y="9423796"/>
                </a:lnTo>
                <a:lnTo>
                  <a:pt x="19686848" y="9416109"/>
                </a:lnTo>
                <a:lnTo>
                  <a:pt x="19728239" y="9394703"/>
                </a:lnTo>
                <a:lnTo>
                  <a:pt x="19760879" y="9362062"/>
                </a:lnTo>
                <a:lnTo>
                  <a:pt x="19782285" y="9320672"/>
                </a:lnTo>
                <a:lnTo>
                  <a:pt x="19789973" y="9273016"/>
                </a:lnTo>
                <a:lnTo>
                  <a:pt x="19789973" y="150780"/>
                </a:lnTo>
                <a:lnTo>
                  <a:pt x="19782285" y="103124"/>
                </a:lnTo>
                <a:lnTo>
                  <a:pt x="19760879" y="61733"/>
                </a:lnTo>
                <a:lnTo>
                  <a:pt x="19728239" y="29093"/>
                </a:lnTo>
                <a:lnTo>
                  <a:pt x="19686848" y="7687"/>
                </a:lnTo>
                <a:lnTo>
                  <a:pt x="19639192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marL="273451" lvl="1" indent="0">
              <a:buFont typeface="Arial" panose="020B0604020202020204" pitchFamily="34" charset="0"/>
              <a:buNone/>
            </a:pPr>
            <a:endParaRPr sz="143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57">
            <a:extLst>
              <a:ext uri="{FF2B5EF4-FFF2-40B4-BE49-F238E27FC236}">
                <a16:creationId xmlns:a16="http://schemas.microsoft.com/office/drawing/2014/main" id="{33D77E52-3CC8-4FD0-BE78-9EFD8E40CD41}"/>
              </a:ext>
            </a:extLst>
          </p:cNvPr>
          <p:cNvSpPr/>
          <p:nvPr userDrawn="1"/>
        </p:nvSpPr>
        <p:spPr>
          <a:xfrm>
            <a:off x="90178" y="95243"/>
            <a:ext cx="11836115" cy="864855"/>
          </a:xfrm>
          <a:custGeom>
            <a:avLst/>
            <a:gdLst/>
            <a:ahLst/>
            <a:cxnLst/>
            <a:rect l="l" t="t" r="r" b="b"/>
            <a:pathLst>
              <a:path w="19790410" h="1426210">
                <a:moveTo>
                  <a:pt x="19639192" y="0"/>
                </a:moveTo>
                <a:lnTo>
                  <a:pt x="150780" y="0"/>
                </a:lnTo>
                <a:lnTo>
                  <a:pt x="103124" y="7687"/>
                </a:lnTo>
                <a:lnTo>
                  <a:pt x="61733" y="29093"/>
                </a:lnTo>
                <a:lnTo>
                  <a:pt x="29093" y="61733"/>
                </a:lnTo>
                <a:lnTo>
                  <a:pt x="7687" y="103124"/>
                </a:lnTo>
                <a:lnTo>
                  <a:pt x="0" y="150780"/>
                </a:lnTo>
                <a:lnTo>
                  <a:pt x="0" y="1275353"/>
                </a:lnTo>
                <a:lnTo>
                  <a:pt x="7687" y="1323010"/>
                </a:lnTo>
                <a:lnTo>
                  <a:pt x="29093" y="1364400"/>
                </a:lnTo>
                <a:lnTo>
                  <a:pt x="61733" y="1397041"/>
                </a:lnTo>
                <a:lnTo>
                  <a:pt x="103124" y="1418447"/>
                </a:lnTo>
                <a:lnTo>
                  <a:pt x="150780" y="1426134"/>
                </a:lnTo>
                <a:lnTo>
                  <a:pt x="19639192" y="1426134"/>
                </a:lnTo>
                <a:lnTo>
                  <a:pt x="19686848" y="1418447"/>
                </a:lnTo>
                <a:lnTo>
                  <a:pt x="19728239" y="1397041"/>
                </a:lnTo>
                <a:lnTo>
                  <a:pt x="19760879" y="1364400"/>
                </a:lnTo>
                <a:lnTo>
                  <a:pt x="19782285" y="1323010"/>
                </a:lnTo>
                <a:lnTo>
                  <a:pt x="19789973" y="1275353"/>
                </a:lnTo>
                <a:lnTo>
                  <a:pt x="19789973" y="150780"/>
                </a:lnTo>
                <a:lnTo>
                  <a:pt x="19782285" y="103124"/>
                </a:lnTo>
                <a:lnTo>
                  <a:pt x="19760879" y="61733"/>
                </a:lnTo>
                <a:lnTo>
                  <a:pt x="19728239" y="29093"/>
                </a:lnTo>
                <a:lnTo>
                  <a:pt x="19686848" y="7687"/>
                </a:lnTo>
                <a:lnTo>
                  <a:pt x="19639192" y="0"/>
                </a:lnTo>
                <a:close/>
              </a:path>
            </a:pathLst>
          </a:custGeom>
          <a:solidFill>
            <a:srgbClr val="F5F5F5"/>
          </a:solidFill>
        </p:spPr>
        <p:txBody>
          <a:bodyPr wrap="square" lIns="0" tIns="0" rIns="0" bIns="0" rtlCol="0"/>
          <a:lstStyle/>
          <a:p>
            <a:endParaRPr sz="1077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1783" y="286873"/>
            <a:ext cx="11542143" cy="499251"/>
          </a:xfrm>
        </p:spPr>
        <p:txBody>
          <a:bodyPr lIns="0" tIns="0" rIns="0" bIns="0"/>
          <a:lstStyle>
            <a:lvl1pPr>
              <a:defRPr sz="3200" b="1" i="0">
                <a:solidFill>
                  <a:srgbClr val="1C3C6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11783" y="1257236"/>
            <a:ext cx="11542143" cy="271485"/>
          </a:xfrm>
        </p:spPr>
        <p:txBody>
          <a:bodyPr lIns="0" tIns="0" rIns="0" bIns="0"/>
          <a:lstStyle>
            <a:lvl1pPr>
              <a:defRPr sz="1764" b="0" i="0">
                <a:solidFill>
                  <a:srgbClr val="1C3C6E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C7D90D-DB5E-49EA-A1F5-1A008F38EBF5}" type="datetime1">
              <a:rPr lang="en-US" smtClean="0"/>
              <a:t>2/10/2025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7560696-4EB1-04E2-6222-309FCE705A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5446" t="24637" r="47566" b="25288"/>
          <a:stretch/>
        </p:blipFill>
        <p:spPr bwMode="ltGray">
          <a:xfrm>
            <a:off x="11150683" y="351314"/>
            <a:ext cx="603401" cy="36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987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44498" y="676734"/>
            <a:ext cx="8534729" cy="363497"/>
          </a:xfrm>
        </p:spPr>
        <p:txBody>
          <a:bodyPr lIns="0" tIns="0" rIns="0" bIns="0"/>
          <a:lstStyle>
            <a:lvl1pPr>
              <a:defRPr sz="2362" b="1" i="0">
                <a:solidFill>
                  <a:srgbClr val="1C3C6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1186" y="1577340"/>
            <a:ext cx="5230321" cy="4539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192218" y="1577340"/>
            <a:ext cx="5230321" cy="4539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F1132-8DA6-4D44-85D8-743BBA006E3D}" type="datetime1">
              <a:rPr lang="en-US" smtClean="0"/>
              <a:t>2/10/2025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36897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44498" y="676734"/>
            <a:ext cx="8534729" cy="363497"/>
          </a:xfrm>
        </p:spPr>
        <p:txBody>
          <a:bodyPr lIns="0" tIns="0" rIns="0" bIns="0"/>
          <a:lstStyle>
            <a:lvl1pPr>
              <a:defRPr sz="2362" b="1" i="0">
                <a:solidFill>
                  <a:srgbClr val="1C3C6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FB04-6C2D-4042-A247-FEE4B95C0467}" type="datetime1">
              <a:rPr lang="en-US" smtClean="0"/>
              <a:t>2/10/2025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7314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A3DE1-BA67-4F2F-821B-7B936115A698}" type="datetime1">
              <a:rPr lang="en-US" smtClean="0"/>
              <a:t>2/10/2025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3658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29712391"/>
              </p:ext>
            </p:extLst>
          </p:nvPr>
        </p:nvGraphicFramePr>
        <p:xfrm>
          <a:off x="1566" y="1589"/>
          <a:ext cx="1566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66" y="1589"/>
                        <a:ext cx="1566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id="{50854476-2923-4515-A585-4477FF86118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6559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rtl="0">
              <a:spcBef>
                <a:spcPts val="296"/>
              </a:spcBef>
              <a:spcAft>
                <a:spcPts val="296"/>
              </a:spcAft>
            </a:pPr>
            <a:endParaRPr lang="en-US" sz="2466" b="1" i="0" baseline="0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id="{A80E2F68-4ED6-42EF-9858-2FE4B1382825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8660214" y="0"/>
            <a:ext cx="3363511" cy="6858000"/>
          </a:xfrm>
          <a:prstGeom prst="rect">
            <a:avLst/>
          </a:prstGeom>
          <a:solidFill>
            <a:srgbClr val="D6E4F6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0178" tIns="45089" rIns="90178" bIns="45089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018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75" b="0" i="0" u="none" strike="noStrike" kern="1200" cap="none" spc="0" normalizeH="0" baseline="0" noProof="0" dirty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0E8D6D4-65CF-4E97-809E-C2399703986A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156389" y="6500613"/>
            <a:ext cx="321009" cy="13664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marL="0" marR="0" lvl="0" indent="0" algn="r" defTabSz="6023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DCABE-3F10-B64C-92F1-862014417034}" type="slidenum">
              <a:rPr kumimoji="0" lang="en-US" sz="888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pPr marL="0" marR="0" lvl="0" indent="0" algn="r" defTabSz="6023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88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47080" y="189147"/>
            <a:ext cx="7809409" cy="607859"/>
          </a:xfrm>
        </p:spPr>
        <p:txBody>
          <a:bodyPr vert="horz">
            <a:spAutoFit/>
          </a:bodyPr>
          <a:lstStyle>
            <a:lvl1pPr rt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47080" y="1048617"/>
            <a:ext cx="7809409" cy="246221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 rtl="0">
              <a:buNone/>
              <a:defRPr sz="1578" b="0" u="none" baseline="0">
                <a:solidFill>
                  <a:schemeClr val="tx1"/>
                </a:solidFill>
              </a:defRPr>
            </a:lvl1pPr>
            <a:lvl2pPr marL="450921" indent="0" algn="ctr">
              <a:buNone/>
              <a:defRPr sz="1973"/>
            </a:lvl2pPr>
            <a:lvl3pPr marL="901843" indent="0" algn="ctr">
              <a:buNone/>
              <a:defRPr sz="1775"/>
            </a:lvl3pPr>
            <a:lvl4pPr marL="1352763" indent="0" algn="ctr">
              <a:buNone/>
              <a:defRPr sz="1578"/>
            </a:lvl4pPr>
            <a:lvl5pPr marL="1803685" indent="0" algn="ctr">
              <a:buNone/>
              <a:defRPr sz="1578"/>
            </a:lvl5pPr>
            <a:lvl6pPr marL="2254606" indent="0" algn="ctr">
              <a:buNone/>
              <a:defRPr sz="1578"/>
            </a:lvl6pPr>
            <a:lvl7pPr marL="2705527" indent="0" algn="ctr">
              <a:buNone/>
              <a:defRPr sz="1578"/>
            </a:lvl7pPr>
            <a:lvl8pPr marL="3156449" indent="0" algn="ctr">
              <a:buNone/>
              <a:defRPr sz="1578"/>
            </a:lvl8pPr>
            <a:lvl9pPr marL="3607370" indent="0" algn="ctr">
              <a:buNone/>
              <a:defRPr sz="157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547078" y="6501670"/>
            <a:ext cx="7809409" cy="12311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01843" rtl="0" eaLnBrk="1" fontAlgn="auto" latinLnBrk="0" hangingPunct="1">
              <a:lnSpc>
                <a:spcPct val="100000"/>
              </a:lnSpc>
              <a:spcBef>
                <a:spcPts val="296"/>
              </a:spcBef>
              <a:spcAft>
                <a:spcPts val="296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789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DEC2F904-C5C8-4B39-9C46-6CA56144D86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47078" y="41598"/>
            <a:ext cx="3790292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 rtl="0">
              <a:defRPr lang="en-US" sz="789" b="0" dirty="0"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3664105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ntrast 1/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3A3BA4A-22A3-4843-892F-E42C155B428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66" y="1589"/>
          <a:ext cx="1566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3A3BA4A-22A3-4843-892F-E42C155B42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66" y="1589"/>
                        <a:ext cx="1566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A2BA1E0C-CA9F-489D-B144-727B655BD19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6559" cy="158750"/>
          </a:xfrm>
          <a:prstGeom prst="rect">
            <a:avLst/>
          </a:prstGeom>
          <a:solidFill>
            <a:schemeClr val="tx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296"/>
              </a:spcBef>
              <a:spcAft>
                <a:spcPts val="296"/>
              </a:spcAft>
            </a:pPr>
            <a:endParaRPr lang="en-US" sz="2466" b="1" i="0" baseline="0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" name="RectangleDark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3026973" y="0"/>
            <a:ext cx="8996752" cy="6858000"/>
          </a:xfrm>
          <a:prstGeom prst="rect">
            <a:avLst/>
          </a:prstGeom>
          <a:solidFill>
            <a:schemeClr val="bg1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0178" tIns="45089" rIns="90178" bIns="45089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775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ACF9526A-1F1C-4E57-8A8D-21EDBC12066F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156389" y="6500613"/>
            <a:ext cx="321009" cy="13664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02357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888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02357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888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7C125983-42A9-42F7-AA00-F56CD87B285E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47079" y="2744370"/>
            <a:ext cx="2479894" cy="769441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9D41FF9F-DFB7-4DFF-B338-08A2CA649393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547079" y="3659644"/>
            <a:ext cx="2479894" cy="55399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775" b="0">
                <a:solidFill>
                  <a:schemeClr val="bg2"/>
                </a:solidFill>
              </a:defRPr>
            </a:lvl1pPr>
            <a:lvl2pPr marL="450900" indent="0" algn="ctr">
              <a:buNone/>
              <a:defRPr sz="1973"/>
            </a:lvl2pPr>
            <a:lvl3pPr marL="901797" indent="0" algn="ctr">
              <a:buNone/>
              <a:defRPr sz="1775"/>
            </a:lvl3pPr>
            <a:lvl4pPr marL="1352696" indent="0" algn="ctr">
              <a:buNone/>
              <a:defRPr sz="1578"/>
            </a:lvl4pPr>
            <a:lvl5pPr marL="1803595" indent="0" algn="ctr">
              <a:buNone/>
              <a:defRPr sz="1578"/>
            </a:lvl5pPr>
            <a:lvl6pPr marL="2254494" indent="0" algn="ctr">
              <a:buNone/>
              <a:defRPr sz="1578"/>
            </a:lvl6pPr>
            <a:lvl7pPr marL="2705391" indent="0" algn="ctr">
              <a:buNone/>
              <a:defRPr sz="1578"/>
            </a:lvl7pPr>
            <a:lvl8pPr marL="3156291" indent="0" algn="ctr">
              <a:buNone/>
              <a:defRPr sz="1578"/>
            </a:lvl8pPr>
            <a:lvl9pPr marL="3607190" indent="0" algn="ctr">
              <a:buNone/>
              <a:defRPr sz="1578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064AC035-5239-45FF-8383-33CBCD30D33E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547078" y="6501669"/>
            <a:ext cx="7177412" cy="12144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789" dirty="0">
                <a:solidFill>
                  <a:schemeClr val="bg2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E97B40B-AFF2-4819-823D-9831ADC756C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547079" y="41598"/>
            <a:ext cx="2479894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789" b="0" dirty="0">
                <a:solidFill>
                  <a:schemeClr val="bg2"/>
                </a:solidFill>
                <a:cs typeface="+mn-cs"/>
              </a:defRPr>
            </a:lvl1pPr>
          </a:lstStyle>
          <a:p>
            <a:pPr lvl="0">
              <a:buNone/>
            </a:pPr>
            <a:r>
              <a:rPr lang="en-US" dirty="0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2403768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44498" y="676734"/>
            <a:ext cx="8534729" cy="6078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1" i="0">
                <a:solidFill>
                  <a:srgbClr val="1C3C6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89961" y="1360902"/>
            <a:ext cx="10443801" cy="4539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0" b="0" i="0">
                <a:solidFill>
                  <a:srgbClr val="1C3C6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088067" y="6377940"/>
            <a:ext cx="384759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1186" y="6377940"/>
            <a:ext cx="276545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B89AE-E160-462A-BFA5-D34B877FE4FB}" type="datetime1">
              <a:rPr lang="en-US" smtClean="0"/>
              <a:t>2/10/2025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57083" y="6377940"/>
            <a:ext cx="276545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7253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73451">
        <a:defRPr>
          <a:latin typeface="+mn-lt"/>
          <a:ea typeface="+mn-ea"/>
          <a:cs typeface="+mn-cs"/>
        </a:defRPr>
      </a:lvl2pPr>
      <a:lvl3pPr marL="546903">
        <a:defRPr>
          <a:latin typeface="+mn-lt"/>
          <a:ea typeface="+mn-ea"/>
          <a:cs typeface="+mn-cs"/>
        </a:defRPr>
      </a:lvl3pPr>
      <a:lvl4pPr marL="820354">
        <a:defRPr>
          <a:latin typeface="+mn-lt"/>
          <a:ea typeface="+mn-ea"/>
          <a:cs typeface="+mn-cs"/>
        </a:defRPr>
      </a:lvl4pPr>
      <a:lvl5pPr marL="1093805">
        <a:defRPr>
          <a:latin typeface="+mn-lt"/>
          <a:ea typeface="+mn-ea"/>
          <a:cs typeface="+mn-cs"/>
        </a:defRPr>
      </a:lvl5pPr>
      <a:lvl6pPr marL="1367257">
        <a:defRPr>
          <a:latin typeface="+mn-lt"/>
          <a:ea typeface="+mn-ea"/>
          <a:cs typeface="+mn-cs"/>
        </a:defRPr>
      </a:lvl6pPr>
      <a:lvl7pPr marL="1640708">
        <a:defRPr>
          <a:latin typeface="+mn-lt"/>
          <a:ea typeface="+mn-ea"/>
          <a:cs typeface="+mn-cs"/>
        </a:defRPr>
      </a:lvl7pPr>
      <a:lvl8pPr marL="1914159">
        <a:defRPr>
          <a:latin typeface="+mn-lt"/>
          <a:ea typeface="+mn-ea"/>
          <a:cs typeface="+mn-cs"/>
        </a:defRPr>
      </a:lvl8pPr>
      <a:lvl9pPr marL="218761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73451">
        <a:defRPr>
          <a:latin typeface="+mn-lt"/>
          <a:ea typeface="+mn-ea"/>
          <a:cs typeface="+mn-cs"/>
        </a:defRPr>
      </a:lvl2pPr>
      <a:lvl3pPr marL="546903">
        <a:defRPr>
          <a:latin typeface="+mn-lt"/>
          <a:ea typeface="+mn-ea"/>
          <a:cs typeface="+mn-cs"/>
        </a:defRPr>
      </a:lvl3pPr>
      <a:lvl4pPr marL="820354">
        <a:defRPr>
          <a:latin typeface="+mn-lt"/>
          <a:ea typeface="+mn-ea"/>
          <a:cs typeface="+mn-cs"/>
        </a:defRPr>
      </a:lvl4pPr>
      <a:lvl5pPr marL="1093805">
        <a:defRPr>
          <a:latin typeface="+mn-lt"/>
          <a:ea typeface="+mn-ea"/>
          <a:cs typeface="+mn-cs"/>
        </a:defRPr>
      </a:lvl5pPr>
      <a:lvl6pPr marL="1367257">
        <a:defRPr>
          <a:latin typeface="+mn-lt"/>
          <a:ea typeface="+mn-ea"/>
          <a:cs typeface="+mn-cs"/>
        </a:defRPr>
      </a:lvl6pPr>
      <a:lvl7pPr marL="1640708">
        <a:defRPr>
          <a:latin typeface="+mn-lt"/>
          <a:ea typeface="+mn-ea"/>
          <a:cs typeface="+mn-cs"/>
        </a:defRPr>
      </a:lvl7pPr>
      <a:lvl8pPr marL="1914159">
        <a:defRPr>
          <a:latin typeface="+mn-lt"/>
          <a:ea typeface="+mn-ea"/>
          <a:cs typeface="+mn-cs"/>
        </a:defRPr>
      </a:lvl8pPr>
      <a:lvl9pPr marL="218761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9D8CBB0B-DF15-4A80-8D89-7576A21F7BAF}"/>
              </a:ext>
            </a:extLst>
          </p:cNvPr>
          <p:cNvSpPr txBox="1">
            <a:spLocks/>
          </p:cNvSpPr>
          <p:nvPr/>
        </p:nvSpPr>
        <p:spPr>
          <a:xfrm>
            <a:off x="11076494" y="6127423"/>
            <a:ext cx="1102937" cy="60807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0178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1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2400" dirty="0">
                <a:solidFill>
                  <a:srgbClr val="183D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az-Latn-AZ" sz="2400" dirty="0">
                <a:solidFill>
                  <a:srgbClr val="183D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400" dirty="0">
              <a:solidFill>
                <a:srgbClr val="183D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DD68C22-A177-FF88-0DCE-735EB23E25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8918" y="612423"/>
            <a:ext cx="4584608" cy="2031325"/>
          </a:xfrm>
        </p:spPr>
        <p:txBody>
          <a:bodyPr/>
          <a:lstStyle/>
          <a:p>
            <a:r>
              <a:rPr lang="ru-RU" sz="4400" b="1" dirty="0"/>
              <a:t>А</a:t>
            </a:r>
            <a:r>
              <a:rPr lang="ru-RU" sz="4000" b="1" dirty="0"/>
              <a:t>зербайджанские</a:t>
            </a:r>
            <a:br>
              <a:rPr lang="en-US" sz="4000" b="1" dirty="0"/>
            </a:br>
            <a:r>
              <a:rPr lang="ru-RU" sz="4400" b="1" dirty="0"/>
              <a:t>Ж</a:t>
            </a:r>
            <a:r>
              <a:rPr lang="ru-RU" sz="4000" b="1" dirty="0"/>
              <a:t>елезные </a:t>
            </a:r>
            <a:br>
              <a:rPr lang="en-US" sz="4000" b="1" dirty="0"/>
            </a:br>
            <a:r>
              <a:rPr lang="ru-RU" sz="4400" b="1" dirty="0"/>
              <a:t>Д</a:t>
            </a:r>
            <a:r>
              <a:rPr lang="ru-RU" sz="4000" b="1" dirty="0"/>
              <a:t>ороги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176803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E3AA2-E1CA-56B0-1CAF-FF3C22F27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E652D4A4-2A74-8F47-9036-D31D7C543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83" y="286873"/>
            <a:ext cx="11542143" cy="492443"/>
          </a:xfrm>
        </p:spPr>
        <p:txBody>
          <a:bodyPr/>
          <a:lstStyle/>
          <a:p>
            <a:r>
              <a:rPr lang="ru-RU" dirty="0">
                <a:solidFill>
                  <a:srgbClr val="183D6E"/>
                </a:solidFill>
              </a:rPr>
              <a:t>Стратегические направления развития до 2030 года</a:t>
            </a:r>
            <a:endParaRPr lang="en-US" dirty="0">
              <a:solidFill>
                <a:srgbClr val="183D6E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C60B2911-2DCD-3D07-9DFB-EF5B4A4FFE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6069" y="1145109"/>
            <a:ext cx="11251586" cy="3200876"/>
          </a:xfrm>
        </p:spPr>
        <p:txBody>
          <a:bodyPr/>
          <a:lstStyle/>
          <a:p>
            <a:pPr algn="l"/>
            <a:r>
              <a:rPr lang="ru-RU" sz="1600" dirty="0">
                <a:solidFill>
                  <a:srgbClr val="183D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февраля 2024 года были утверждены стратегические направления развития АЖД</a:t>
            </a:r>
            <a:r>
              <a:rPr lang="az-Latn-AZ" sz="1600" dirty="0">
                <a:solidFill>
                  <a:srgbClr val="183D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183D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2030 года. Указанный документ состоит из 3 стратегических направлений, 9 стратегических программ, а также 36 стратегических инициатив, по 2-7 в каждой программе.</a:t>
            </a:r>
            <a:endParaRPr lang="az-Latn-AZ" sz="1600" dirty="0">
              <a:solidFill>
                <a:srgbClr val="183D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183D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Первое направление </a:t>
            </a:r>
            <a:r>
              <a:rPr lang="ru-RU" sz="1600" dirty="0">
                <a:solidFill>
                  <a:srgbClr val="183D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это достижение финансовой устойчивости за счет повышения эффективности операций.</a:t>
            </a:r>
            <a:endParaRPr lang="az-Latn-AZ" sz="1600" dirty="0">
              <a:solidFill>
                <a:srgbClr val="183D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4163" lvl="1" indent="-284163" algn="l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183D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Второе направление </a:t>
            </a:r>
            <a:r>
              <a:rPr lang="ru-RU" sz="1600" dirty="0">
                <a:solidFill>
                  <a:srgbClr val="183D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это постоянное увеличение объемов грузоперевозок путем фокусировки на рынке, повышения качества услуг и расширения коммерческого потенциала. </a:t>
            </a:r>
            <a:endParaRPr lang="az-Latn-AZ" sz="1600" dirty="0">
              <a:solidFill>
                <a:srgbClr val="183D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4163" lvl="2" indent="-284163" algn="l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183D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Третье направление </a:t>
            </a:r>
            <a:r>
              <a:rPr lang="ru-RU" sz="1600" dirty="0">
                <a:solidFill>
                  <a:srgbClr val="183D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это фокусировка на критических факторах, обеспечивающих динамику. </a:t>
            </a:r>
            <a:endParaRPr lang="en-US" sz="1600" dirty="0">
              <a:solidFill>
                <a:srgbClr val="183D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 algn="l"/>
            <a:endParaRPr lang="az-Latn-AZ" sz="1600" dirty="0">
              <a:solidFill>
                <a:srgbClr val="183D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 algn="l"/>
            <a:r>
              <a:rPr lang="ru-RU" sz="1600" b="1" dirty="0">
                <a:solidFill>
                  <a:srgbClr val="183D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Стратегические цели:</a:t>
            </a:r>
            <a:endParaRPr lang="az-Latn-AZ" sz="1600" b="1" dirty="0">
              <a:solidFill>
                <a:srgbClr val="183D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2" indent="-285750" algn="l"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rgbClr val="183D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Добиться активной эксплуатации международных транспортных коридоров "Восток-Запад" и "Север-Юг", проходящих через территорию Азербайджана;</a:t>
            </a:r>
          </a:p>
          <a:p>
            <a:pPr marL="285750" lvl="2" indent="-285750" algn="l"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rgbClr val="183D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Внести значительный вклад в превращение нашей страны в международный транспортный узел;</a:t>
            </a:r>
          </a:p>
          <a:p>
            <a:pPr marL="285750" lvl="2" indent="-285750" algn="l">
              <a:buFont typeface="Wingdings" panose="05000000000000000000" pitchFamily="2" charset="2"/>
              <a:buChar char="v"/>
            </a:pPr>
            <a:r>
              <a:rPr lang="ru-RU" sz="1600" dirty="0">
                <a:solidFill>
                  <a:srgbClr val="183D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- к 2030 году увеличить ежегодный объем транзитных перевозок в 2-4 раза.</a:t>
            </a:r>
            <a:endParaRPr lang="az-Latn-AZ" sz="1600" dirty="0">
              <a:solidFill>
                <a:srgbClr val="183D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3329F5B-1B23-360F-20E7-9D8D389DCF4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3323" y="4468664"/>
            <a:ext cx="3520286" cy="22446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2F5EEB3-B9AD-2E50-71B4-EDEF774595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783" y="4481670"/>
            <a:ext cx="3478045" cy="22456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4CF49D4-F5BC-2520-130A-43C696A2E7C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8238" y="4467905"/>
            <a:ext cx="4016675" cy="225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103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E66F19CB-C031-6C2F-D15C-38FCBEDFA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Грузовые перевозки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0017B473-4BB1-F1FA-0C6D-6E5FC4AE38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83" y="1140508"/>
            <a:ext cx="11362057" cy="246221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2024 году АЖД перевезла более 18,5 млн тонн </a:t>
            </a:r>
            <a:r>
              <a:rPr lang="ru-RU" sz="160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грузов</a:t>
            </a: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Объём транзитных грузов увеличился на 5,7%</a:t>
            </a:r>
            <a:r>
              <a:rPr lang="az-Latn-AZ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 сравнению с 2023 годом.</a:t>
            </a:r>
            <a:endParaRPr lang="az-Latn-AZ" sz="1600" b="0" i="0" dirty="0">
              <a:solidFill>
                <a:srgbClr val="183D6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2024 году из Китая в Азербайджан было отправлено 358 контейнерных блок-поездов, а общий объём грузов составил более 27 000 контейнеров.</a:t>
            </a:r>
            <a:r>
              <a:rPr lang="az-Latn-AZ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ноябре 2024 года Азербайджан впервые отправил железнодорожный экспортный груз в Китай через Средний коридор, что открывает новые возможности для местного бизнеса.</a:t>
            </a:r>
            <a:endParaRPr lang="en-US" sz="1600" b="0" i="0" dirty="0">
              <a:solidFill>
                <a:srgbClr val="183D6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183D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обеспечения бесперебойной и эффективной работы транспортных коридоров созданы совместные предприятия: трехстороннее («Middle </a:t>
            </a:r>
            <a:r>
              <a:rPr lang="ru-RU" sz="1600" dirty="0" err="1">
                <a:solidFill>
                  <a:srgbClr val="183D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Corridor</a:t>
            </a:r>
            <a:r>
              <a:rPr lang="ru-RU" sz="1600" dirty="0">
                <a:solidFill>
                  <a:srgbClr val="183D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183D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Multimodal</a:t>
            </a:r>
            <a:r>
              <a:rPr lang="ru-RU" sz="1600" dirty="0">
                <a:solidFill>
                  <a:srgbClr val="183D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LTD) между Азербайджаном, Казахстаном и Грузией и двустороннее</a:t>
            </a:r>
            <a:r>
              <a:rPr lang="az-Latn-AZ" sz="1600" dirty="0">
                <a:solidFill>
                  <a:srgbClr val="183D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183D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 Азербайджаном</a:t>
            </a:r>
            <a:r>
              <a:rPr lang="az-Latn-AZ" sz="1600" dirty="0">
                <a:solidFill>
                  <a:srgbClr val="183D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183D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Грузией  («BTKI </a:t>
            </a:r>
            <a:r>
              <a:rPr lang="ru-RU" sz="1600" dirty="0" err="1">
                <a:solidFill>
                  <a:srgbClr val="183D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Railways</a:t>
            </a:r>
            <a:r>
              <a:rPr lang="ru-RU" sz="1600" dirty="0">
                <a:solidFill>
                  <a:srgbClr val="183D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LLC).</a:t>
            </a:r>
            <a:endParaRPr lang="az-Latn-AZ" sz="1600" dirty="0">
              <a:solidFill>
                <a:srgbClr val="183D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183D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сентябре в Баку началась работа над созданием Международной ассоциации «Евразийский транспортный маршрут», охватывающей Китай, Таджикистан, Кыргызстан, Узбекистан, Туркменистан и Каспийское море. </a:t>
            </a:r>
            <a:endParaRPr lang="az-Latn-AZ" sz="1600" dirty="0">
              <a:solidFill>
                <a:srgbClr val="183D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A2F9B90-C5C9-54BE-DB70-B445BA0DCC3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176" y="4109506"/>
            <a:ext cx="3639673" cy="258718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461145-EEFF-D8BF-6E7E-76848E42026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1567" y="4109506"/>
            <a:ext cx="3863612" cy="258379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C5E30FC-BC77-D640-CC58-56476ACFD5D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12897" y="4109505"/>
            <a:ext cx="3841029" cy="258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177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733E7-32D7-FB33-68E4-1B1B3FA28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F25706A6-385A-3F47-9D2E-95B9EE739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Пассажирские перевозки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B6229D-983B-908F-BEE3-FA8E7CF62D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83" y="1156537"/>
            <a:ext cx="11446459" cy="295465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2024 году АЖД перевезло около 8,5 миллионов пассажиров, превысив показатель предыдущего года, который составил более 7 миллионов.</a:t>
            </a:r>
            <a:endParaRPr lang="en-US" sz="1600" b="0" i="0" dirty="0">
              <a:solidFill>
                <a:srgbClr val="183D6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Современные и комфортные поезда </a:t>
            </a:r>
            <a:r>
              <a:rPr lang="az-Latn-AZ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0" i="0" dirty="0" err="1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Stadler</a:t>
            </a: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z-Latn-AZ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Flirt» </a:t>
            </a: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добавлены</a:t>
            </a:r>
            <a:r>
              <a:rPr lang="az-Latn-AZ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az-Latn-AZ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маршрут Баку-</a:t>
            </a:r>
            <a:r>
              <a:rPr lang="ru-RU" sz="1600" b="0" i="0" dirty="0" err="1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Агстафа</a:t>
            </a: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-Баку.</a:t>
            </a:r>
            <a:r>
              <a:rPr lang="az-Latn-AZ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Восстановлен</a:t>
            </a:r>
            <a:r>
              <a:rPr lang="ru-RU" sz="1600" dirty="0">
                <a:solidFill>
                  <a:srgbClr val="183D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</a:t>
            </a: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пассажирские перевозки по маршруту Баку-</a:t>
            </a:r>
            <a:r>
              <a:rPr lang="ru-RU" sz="1600" b="0" i="0" dirty="0" err="1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Балакан</a:t>
            </a: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-Баку</a:t>
            </a:r>
            <a:r>
              <a:rPr lang="az-Latn-AZ" sz="1600" dirty="0">
                <a:solidFill>
                  <a:srgbClr val="183D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b="0" i="0" dirty="0">
              <a:solidFill>
                <a:srgbClr val="183D6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Мобильное приложение </a:t>
            </a:r>
            <a:r>
              <a:rPr lang="az-Latn-AZ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1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ADY Mobile</a:t>
            </a:r>
            <a:r>
              <a:rPr lang="az-Latn-AZ" sz="1600" b="1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активно используется пассажирами</a:t>
            </a:r>
            <a:r>
              <a:rPr lang="az-Latn-AZ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Через мобильное приложение в сентябре 2024 года АЖД запустило программу лояльности, предоставив пассажирам более доступные и удобные условия для поездок.</a:t>
            </a:r>
            <a:endParaRPr lang="en-US" sz="1600" b="0" i="0" dirty="0">
              <a:solidFill>
                <a:srgbClr val="183D6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 1 ноября 2024 года введена система динамического ценообразования на междугородних маршрутах, обеспечивающая гибкость при покупке билетов.</a:t>
            </a:r>
            <a:r>
              <a:rPr lang="az-Latn-AZ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Пассажиры, купившие билет за 30-25 дней до поездки, могут воспользоваться скидкой 15%.</a:t>
            </a:r>
            <a:endParaRPr lang="en-US" sz="1600" b="0" i="0" dirty="0">
              <a:solidFill>
                <a:srgbClr val="183D6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 20 июля 2024 года АЖД обновило правила доступа на платформы и посадки на поезда для повышения качества обслуживания и обеспечения безопасности.</a:t>
            </a:r>
            <a:endParaRPr lang="en-US" sz="1600" b="0" i="0" dirty="0">
              <a:solidFill>
                <a:srgbClr val="183D6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CAAC463-68F7-83B0-91FA-4ED60257A8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618" y="4263592"/>
            <a:ext cx="3840162" cy="24441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223FCCE-EB5A-C4F7-7447-5F9B67B3100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0830" y="4263592"/>
            <a:ext cx="3677412" cy="244410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E8EA95A-936A-F21C-E129-CBD0A0E8354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2772" y="4263592"/>
            <a:ext cx="3840163" cy="2444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04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EBA60-FE60-A4B0-9511-733A6B5B9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0B2E0DD3-F42C-73A8-5935-39EDE70D9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Инфраструктура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A22D488-F976-0576-9E03-AEDC4FD47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83" y="1150556"/>
            <a:ext cx="11435717" cy="270843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2024 году завершена модернизация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грузоперевозочной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инфраструктуры на грузинском участке железной дороги Баку-Тбилиси-Карс, увеличившая её пропускную способность с 1 до 5 млн тонн в год.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2024 году завершена реконструкция грузового терминала Астара на территории Азербайджана, обеспечено создание быстрого таможенного и пограничного контроля. Между ADY и Иранскими железными дорогами подписан «План стратегического сотрудничества» по строительству и эксплуатации терминала.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Строительство железнодорожной линии Горадиз–</a:t>
            </a:r>
            <a:r>
              <a:rPr lang="ru-RU" sz="1600" dirty="0" err="1"/>
              <a:t>Агбенд</a:t>
            </a:r>
            <a:r>
              <a:rPr lang="ru-RU" sz="1600" dirty="0"/>
              <a:t>, протяженностью 110,4 км по оси и 140,6 км с учетом боковых путей,</a:t>
            </a:r>
            <a:r>
              <a:rPr lang="az-Latn-AZ" sz="1600" dirty="0"/>
              <a:t> </a:t>
            </a:r>
            <a:r>
              <a:rPr lang="ru-RU" sz="1600" dirty="0" err="1"/>
              <a:t>которо</a:t>
            </a:r>
            <a:r>
              <a:rPr lang="az-Latn-AZ" sz="1600" dirty="0"/>
              <a:t>e</a:t>
            </a:r>
            <a:r>
              <a:rPr lang="ru-RU" sz="1600" dirty="0"/>
              <a:t> началось на основании указа Президента Азербайджана от 13 марта 2021 года</a:t>
            </a:r>
            <a:r>
              <a:rPr lang="az-Latn-AZ" sz="1600" dirty="0"/>
              <a:t>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 состоянию на январь 2025 года</a:t>
            </a:r>
            <a:r>
              <a:rPr lang="az-Latn-A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строительные работы завершены на </a:t>
            </a:r>
            <a:r>
              <a:rPr lang="az-Latn-AZ" sz="16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az-Latn-AZ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Строительство железнодорожной линии Барда–Агдам началось в 2021 году на основании распоряжения Президента Азербайджана от 24 ноября 2020 года. Длина линии составляет 47,1 км по оси и 57,</a:t>
            </a:r>
            <a:r>
              <a:rPr lang="az-Latn-AZ" sz="16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км с учетом боковых путей. По состоянию на январь 2025 года</a:t>
            </a:r>
            <a:r>
              <a:rPr lang="az-Latn-AZ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строительные работы завершены на 94%.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5428E34-E096-EECF-33A2-23062ED48B5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130" y="4364027"/>
            <a:ext cx="3435287" cy="22875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3E20DBA-9EE9-B13E-5187-26BC4DB6F63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5371" y="4349051"/>
            <a:ext cx="3806571" cy="22440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0E449F5-833E-114B-9E1A-6FBC064B14A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2348" y="4349051"/>
            <a:ext cx="3679092" cy="228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644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E4F82-8509-AB6C-80C6-C05E7D3EA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103AE3B0-0901-165F-9163-4E64A17C6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Цифровое развитие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B068D2C-682A-91B7-8DC0-CE5C3C9EF3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0790" y="1143355"/>
            <a:ext cx="11542143" cy="2954655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Между </a:t>
            </a:r>
            <a:r>
              <a:rPr lang="ru-RU" sz="1600" b="1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Global DTC (Digital Trade </a:t>
            </a:r>
            <a:r>
              <a:rPr lang="ru-RU" sz="1600" b="1" i="0" dirty="0" err="1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Corridor</a:t>
            </a:r>
            <a:r>
              <a:rPr lang="ru-RU" sz="1600" b="1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и АЖД</a:t>
            </a: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было подписано соглашение о двусторонней интеграции платформ и систем. Это сотрудничество позволит АЖД интегрироваться в международную логистическую платформу Global DTC, обеспечивая цифровой обмен данными о грузах и услуги </a:t>
            </a:r>
            <a:r>
              <a:rPr lang="ru-RU" sz="1600" b="1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1" i="0" dirty="0" err="1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Track&amp;Trace</a:t>
            </a:r>
            <a:r>
              <a:rPr lang="ru-RU" sz="1600" b="1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в режиме реального времени. Такая интеграция оптимизирует управление перевозками, упростит логистические процессы и усилит взаимодействие с международными клиентами.</a:t>
            </a:r>
            <a:endParaRPr lang="az-Latn-AZ" sz="1600" b="0" i="0" dirty="0">
              <a:solidFill>
                <a:srgbClr val="183D6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Внедрение платформы </a:t>
            </a:r>
            <a:r>
              <a:rPr lang="ru-RU" sz="1600" b="1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«ADY Smart»</a:t>
            </a:r>
            <a:r>
              <a:rPr lang="az-Latn-AZ" sz="1600" dirty="0">
                <a:solidFill>
                  <a:srgbClr val="183D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Предоставление грузоотправителям возможности отслеживать весь процесс перевозки в режиме реального времени, от регистрации груза до его транспортировки. </a:t>
            </a:r>
            <a:endParaRPr lang="en-US" sz="1600" dirty="0">
              <a:solidFill>
                <a:srgbClr val="183D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Автоматизация процесса </a:t>
            </a:r>
            <a:r>
              <a:rPr lang="ru-RU" sz="1600" b="1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оформления нарядов</a:t>
            </a:r>
            <a:r>
              <a:rPr lang="az-Latn-AZ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Сокращение времени операций с грузами с нескольких часов до 20 минут благодаря цифровой системе нарядов, позволяющей подавать заявки и оформлять накладные в электронном виде без бумажной документации. </a:t>
            </a:r>
            <a:endParaRPr lang="en-US" sz="1600" b="0" i="0" dirty="0">
              <a:solidFill>
                <a:srgbClr val="183D6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Разработка </a:t>
            </a:r>
            <a:r>
              <a:rPr lang="ru-RU" sz="1600" b="1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онлайн-тарифного калькулятора</a:t>
            </a:r>
            <a:r>
              <a:rPr lang="az-Latn-AZ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Обеспечение клиентов удобным инструментом для расчета стоимости перевозок, способствующим повышению прозрачности и эффективности процесса ценообразования. </a:t>
            </a:r>
            <a:endParaRPr lang="en-US" sz="1600" b="0" i="0" dirty="0">
              <a:solidFill>
                <a:srgbClr val="183D6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999A29-4DDF-CF37-FE55-B4593EB3C8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789" y="4334538"/>
            <a:ext cx="4024219" cy="23244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424D2AF-3308-3868-9C39-5BA2981E880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6574" y="4334539"/>
            <a:ext cx="3740231" cy="23244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B6F3022-2CA6-4804-6411-78E7323E6A5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6158" y="4347854"/>
            <a:ext cx="3466775" cy="231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682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B7AA9-C404-BF21-0C14-03AC18D1F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69E81FE3-AF77-DE83-C3D8-F61DCB59A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Корпоративное развитие</a:t>
            </a: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8BB940D-F232-E2FB-B134-B5DD06F701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83" y="1317718"/>
            <a:ext cx="11323748" cy="2462213"/>
          </a:xfrm>
        </p:spPr>
        <p:txBody>
          <a:bodyPr/>
          <a:lstStyle/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0" i="0" dirty="0" err="1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ноябр</a:t>
            </a:r>
            <a:r>
              <a:rPr lang="az-Latn-AZ" sz="1600" dirty="0">
                <a:solidFill>
                  <a:srgbClr val="183D6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2024 года</a:t>
            </a:r>
            <a:r>
              <a:rPr lang="az-Latn-AZ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в Баку между АЖД и швейцарской </a:t>
            </a:r>
            <a:r>
              <a:rPr lang="ru-RU" sz="1600" b="0" i="0" dirty="0" err="1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компан</a:t>
            </a:r>
            <a:r>
              <a:rPr lang="az-Latn-AZ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 «</a:t>
            </a:r>
            <a:r>
              <a:rPr lang="ru-RU" sz="1600" b="1" i="0" dirty="0" err="1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Stadler</a:t>
            </a:r>
            <a:r>
              <a:rPr lang="ru-RU" sz="1600" b="1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Rail Group</a:t>
            </a: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» было подписано соглашение о создании </a:t>
            </a:r>
            <a:r>
              <a:rPr lang="ru-RU" sz="160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Учебно-развивающего центра</a:t>
            </a: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az-Latn-AZ" sz="1600" b="0" i="0" dirty="0">
              <a:solidFill>
                <a:srgbClr val="183D6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0" i="0" dirty="0" err="1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октябр</a:t>
            </a:r>
            <a:r>
              <a:rPr lang="az-Latn-AZ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на мероприятии на тему </a:t>
            </a:r>
            <a:r>
              <a:rPr lang="ru-RU" sz="1600" b="1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«Устойчивый транспорт для будущего» </a:t>
            </a: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был представлен отчет о достижениях АЖД в области охраны </a:t>
            </a:r>
            <a:r>
              <a:rPr lang="ru-RU" sz="1600" b="1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окружающей среды, социальной ответственности и корпоративного </a:t>
            </a: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управления.</a:t>
            </a:r>
            <a:r>
              <a:rPr lang="az-Latn-AZ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Отчет предоставляет информацию о мерах, направленных на охрану окружающей среды, сокращение углеродных выбросов и повышение энергетической эффективности. </a:t>
            </a:r>
            <a:endParaRPr lang="az-Latn-AZ" sz="1600" b="0" i="0" dirty="0">
              <a:solidFill>
                <a:srgbClr val="183D6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ноябре 2024 года АДЖ получили международный сертификат </a:t>
            </a:r>
            <a:r>
              <a:rPr lang="ru-RU" sz="1600" b="1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ISO 9001:2015</a:t>
            </a:r>
            <a:r>
              <a:rPr lang="ru-RU" sz="1600" b="0" i="0" dirty="0">
                <a:solidFill>
                  <a:srgbClr val="183D6E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подтверждающий соответствие их системы управления качеством международным стандартам.</a:t>
            </a:r>
            <a:endParaRPr lang="en-US" sz="1600" b="0" i="0" dirty="0">
              <a:solidFill>
                <a:srgbClr val="183D6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183D6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 b="0" i="0" dirty="0">
              <a:solidFill>
                <a:srgbClr val="183D6E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FB76A2-D484-B58C-136B-C6530CAF143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5246" y="4311526"/>
            <a:ext cx="3805714" cy="23621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5353976-FF43-48D1-8516-7932F5C7B42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18120" y="4311526"/>
            <a:ext cx="3979889" cy="23801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637561C-476C-9B9E-409B-88028103798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2" y="4311525"/>
            <a:ext cx="3522600" cy="241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103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FCBAE9-AA6D-A4A1-EE86-08D5A8E25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45080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pk7TYHRxaIHe6.SUx9j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Dark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9xgrPArEB1mEiMOhB5KG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3477</TotalTime>
  <Words>834</Words>
  <Application>Microsoft Office PowerPoint</Application>
  <PresentationFormat>Произвольный</PresentationFormat>
  <Paragraphs>43</Paragraphs>
  <Slides>8</Slides>
  <Notes>6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Aptos</vt:lpstr>
      <vt:lpstr>Arial</vt:lpstr>
      <vt:lpstr>Calibri</vt:lpstr>
      <vt:lpstr>Segoe UI</vt:lpstr>
      <vt:lpstr>Wingdings</vt:lpstr>
      <vt:lpstr>Office Theme</vt:lpstr>
      <vt:lpstr>think-cell Slide</vt:lpstr>
      <vt:lpstr>Азербайджанские Железные  Дороги</vt:lpstr>
      <vt:lpstr>Стратегические направления развития до 2030 года</vt:lpstr>
      <vt:lpstr>Грузовые перевозки</vt:lpstr>
      <vt:lpstr>Пассажирские перевозки</vt:lpstr>
      <vt:lpstr>Инфраструктура</vt:lpstr>
      <vt:lpstr>Цифровое развитие</vt:lpstr>
      <vt:lpstr>Корпоративное развитие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Sevinc Mehdiyeva</dc:creator>
  <cp:lastModifiedBy>Bakyt Orozbaev</cp:lastModifiedBy>
  <cp:revision>49</cp:revision>
  <dcterms:created xsi:type="dcterms:W3CDTF">2021-07-02T06:49:10Z</dcterms:created>
  <dcterms:modified xsi:type="dcterms:W3CDTF">2025-02-10T08:47:07Z</dcterms:modified>
</cp:coreProperties>
</file>