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01" r:id="rId5"/>
    <p:sldId id="303" r:id="rId6"/>
    <p:sldId id="305" r:id="rId7"/>
    <p:sldId id="304" r:id="rId8"/>
    <p:sldId id="311" r:id="rId9"/>
    <p:sldId id="295" r:id="rId10"/>
    <p:sldId id="269" r:id="rId11"/>
  </p:sldIdLst>
  <p:sldSz cx="12192000" cy="6858000"/>
  <p:notesSz cx="9942513" cy="6761163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B6DF89"/>
    <a:srgbClr val="103350"/>
    <a:srgbClr val="FCD3BC"/>
    <a:srgbClr val="FF5050"/>
    <a:srgbClr val="002136"/>
    <a:srgbClr val="00243A"/>
    <a:srgbClr val="2B6742"/>
    <a:srgbClr val="0C4360"/>
    <a:srgbClr val="63B7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3" autoAdjust="0"/>
    <p:restoredTop sz="99885" autoAdjust="0"/>
  </p:normalViewPr>
  <p:slideViewPr>
    <p:cSldViewPr snapToGrid="0">
      <p:cViewPr varScale="1">
        <p:scale>
          <a:sx n="75" d="100"/>
          <a:sy n="75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5;&#1086;&#1083;&#1100;&#1079;&#1086;&#1074;&#1072;&#1090;&#1077;&#1083;&#1100;\Desktop\&#1052;&#1072;&#1090;&#1077;&#1088;&#1080;&#1072;&#1083;&#1099;\&#1044;&#1083;&#1103;%20&#1046;&#1072;&#1087;&#1072;&#1088;&#1086;&#1074;&#1072;%2012.11.2024&#1075;\&#1054;&#1073;&#1098;&#1077;&#1084;&#109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5;&#1086;&#1083;&#1100;&#1079;&#1086;&#1074;&#1072;&#1090;&#1077;&#1083;&#1100;\Desktop\&#1052;&#1072;&#1090;&#1077;&#1088;&#1080;&#1072;&#1083;&#1099;\&#1044;&#1083;&#1103;%20&#1046;&#1072;&#1087;&#1072;&#1088;&#1086;&#1074;&#1072;%2012.11.2024&#1075;\&#1054;&#1073;&#1098;&#1077;&#1084;&#109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2.4695290258135785E-3"/>
                  <c:y val="-1.3563656804594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D9-4F52-AE7C-3E090E65A5C7}"/>
                </c:ext>
              </c:extLst>
            </c:dLbl>
            <c:dLbl>
              <c:idx val="2"/>
              <c:layout>
                <c:manualLayout>
                  <c:x val="0"/>
                  <c:y val="-1.3563656804594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9D9-4F52-AE7C-3E090E65A5C7}"/>
                </c:ext>
              </c:extLst>
            </c:dLbl>
            <c:dLbl>
              <c:idx val="3"/>
              <c:layout>
                <c:manualLayout>
                  <c:x val="-3.9512464413017256E-2"/>
                  <c:y val="-4.144402813797863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9D9-4F52-AE7C-3E090E65A5C7}"/>
                </c:ext>
              </c:extLst>
            </c:dLbl>
            <c:dLbl>
              <c:idx val="4"/>
              <c:layout>
                <c:manualLayout>
                  <c:x val="1.2347645129067802E-2"/>
                  <c:y val="-5.19940177509463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D9-4F52-AE7C-3E090E65A5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Лист1!$C$8:$G$8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9 мес 2023</c:v>
                </c:pt>
                <c:pt idx="4">
                  <c:v>9 мес 2024</c:v>
                </c:pt>
              </c:strCache>
            </c:strRef>
          </c:cat>
          <c:val>
            <c:numRef>
              <c:f>Лист1!$C$9:$G$9</c:f>
              <c:numCache>
                <c:formatCode>#,##0.0</c:formatCode>
                <c:ptCount val="5"/>
                <c:pt idx="0">
                  <c:v>7660.5</c:v>
                </c:pt>
                <c:pt idx="1">
                  <c:v>8022</c:v>
                </c:pt>
                <c:pt idx="2">
                  <c:v>9367</c:v>
                </c:pt>
                <c:pt idx="3">
                  <c:v>5747.3</c:v>
                </c:pt>
                <c:pt idx="4">
                  <c:v>5477.4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D9-4F52-AE7C-3E090E65A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19151920"/>
        <c:axId val="2011382880"/>
        <c:axId val="0"/>
      </c:bar3DChart>
      <c:catAx>
        <c:axId val="181915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11382880"/>
        <c:crosses val="autoZero"/>
        <c:auto val="1"/>
        <c:lblAlgn val="ctr"/>
        <c:lblOffset val="100"/>
        <c:noMultiLvlLbl val="0"/>
      </c:catAx>
      <c:valAx>
        <c:axId val="20113828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crossAx val="1819151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>
        <a:lumMod val="75000"/>
      </a:schemeClr>
    </a:solidFill>
    <a:ln w="38100">
      <a:solidFill>
        <a:schemeClr val="bg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222222222222221E-2"/>
          <c:y val="0"/>
          <c:w val="0.93888888888888888"/>
          <c:h val="0.8416746864975212"/>
        </c:manualLayout>
      </c:layout>
      <c:lineChart>
        <c:grouping val="stacke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0.15148313363753393"/>
                  <c:y val="-1.01189218253570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FA-4053-A2D3-3336AD48B47D}"/>
                </c:ext>
              </c:extLst>
            </c:dLbl>
            <c:dLbl>
              <c:idx val="1"/>
              <c:layout>
                <c:manualLayout>
                  <c:x val="0"/>
                  <c:y val="-3.532464425892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FA-4053-A2D3-3336AD48B47D}"/>
                </c:ext>
              </c:extLst>
            </c:dLbl>
            <c:dLbl>
              <c:idx val="2"/>
              <c:layout>
                <c:manualLayout>
                  <c:x val="1.582659605168265E-2"/>
                  <c:y val="-2.6493483194196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5FA-4053-A2D3-3336AD48B47D}"/>
                </c:ext>
              </c:extLst>
            </c:dLbl>
            <c:dLbl>
              <c:idx val="3"/>
              <c:layout>
                <c:manualLayout>
                  <c:x val="0"/>
                  <c:y val="6.6233707985490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FA-4053-A2D3-3336AD48B47D}"/>
                </c:ext>
              </c:extLst>
            </c:dLbl>
            <c:dLbl>
              <c:idx val="4"/>
              <c:layout>
                <c:manualLayout>
                  <c:x val="-6.7828268792925637E-3"/>
                  <c:y val="-5.74025469207584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FA-4053-A2D3-3336AD48B4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Лист1!$C$4:$G$4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9 мес 2023</c:v>
                </c:pt>
                <c:pt idx="4">
                  <c:v>9 мес 2024</c:v>
                </c:pt>
              </c:strCache>
            </c:strRef>
          </c:cat>
          <c:val>
            <c:numRef>
              <c:f>Лист1!$C$5:$G$5</c:f>
              <c:numCache>
                <c:formatCode>#,##0</c:formatCode>
                <c:ptCount val="5"/>
                <c:pt idx="0">
                  <c:v>255200</c:v>
                </c:pt>
                <c:pt idx="1">
                  <c:v>268687</c:v>
                </c:pt>
                <c:pt idx="2">
                  <c:v>247000</c:v>
                </c:pt>
                <c:pt idx="3">
                  <c:v>194190</c:v>
                </c:pt>
                <c:pt idx="4">
                  <c:v>208888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FA-4053-A2D3-3336AD48B4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761989824"/>
        <c:axId val="1828828384"/>
      </c:lineChart>
      <c:catAx>
        <c:axId val="176198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28828384"/>
        <c:crosses val="autoZero"/>
        <c:auto val="1"/>
        <c:lblAlgn val="ctr"/>
        <c:lblOffset val="100"/>
        <c:noMultiLvlLbl val="0"/>
      </c:catAx>
      <c:valAx>
        <c:axId val="182882838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761989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/>
    </a:solidFill>
    <a:ln w="38100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2" cy="3392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1790" y="0"/>
            <a:ext cx="4308422" cy="3392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pPr rtl="0"/>
            <a:fld id="{35C963BE-E818-41F7-9555-4F4B742E98AE}" type="datetime1">
              <a:rPr lang="ru-RU" smtClean="0"/>
              <a:t>10.02.2025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421933"/>
            <a:ext cx="4308422" cy="33923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1790" y="6421933"/>
            <a:ext cx="4308422" cy="33923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pPr rtl="0"/>
            <a:fld id="{0831430A-4AA4-45C8-AC23-CD6B61C41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2" cy="3392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790" y="0"/>
            <a:ext cx="4308422" cy="3392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pPr rtl="0"/>
            <a:fld id="{15735222-6EEA-46CD-B936-E9E9D4B85411}" type="datetime1">
              <a:rPr lang="ru-RU" noProof="0" smtClean="0"/>
              <a:t>10.02.2025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44550"/>
            <a:ext cx="4059237" cy="2282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52" y="3253810"/>
            <a:ext cx="7954010" cy="2662208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1" y="6421933"/>
            <a:ext cx="4308422" cy="33923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5631790" y="6421933"/>
            <a:ext cx="4308422" cy="33923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pPr rtl="0"/>
            <a:fld id="{1734D747-9380-41EE-9946-EC9EC0CA5D1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1108">
              <a:defRPr/>
            </a:pP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6665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86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578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121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86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Полилиния: фигура 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6" name="Полилиния: фигура 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7" name="Прямоугольный треугольник 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8" name="Прямоугольный треугольник 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9" name="Прямоугольный треугольник 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</p:grpSp>
        <p:sp>
          <p:nvSpPr>
            <p:cNvPr id="9" name="Полилиния: Фигура 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11" name="Полилиния: Фигура 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Полилиния: Фигура 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4" name="Полилиния: Фигура 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тегория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0" name="Рисунок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1" name="Рисунок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2" name="Рисунок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3" name="Рисунок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4" name="Рисунок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6" name="Текст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Текст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8" name="Текст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0" name="Текст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и раздел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6" name="Текст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r>
              <a:rPr lang="ru-RU" noProof="0"/>
              <a:t>Вставка изображения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графия и текс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6" name="Текст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r>
              <a:rPr lang="ru-RU" noProof="0"/>
              <a:t>Вставка изображения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9" name="Полилиния: фигура 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0" name="Полилиния: Фигура 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1" name="Полилиния: фигура 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2" name="Полилиния: Фигура 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Полилиния: Фигура 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6" name="Полилиния: Фигура 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0" name="Полилиния: Фигура 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Номер слайда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Прямоугольный треугольник 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8" name="Прямоугольный треугольник 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9" name="Прямоугольный треугольник 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ru-RU" noProof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ru-RU" noProof="0"/>
              <a:t>Спасибо!</a:t>
            </a:r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32" name="Полилиния: Фигура 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356100"/>
          </a:xfrm>
          <a:custGeom>
            <a:avLst/>
            <a:gdLst>
              <a:gd name="connsiteX0" fmla="*/ 0 w 12192000"/>
              <a:gd name="connsiteY0" fmla="*/ 0 h 4356100"/>
              <a:gd name="connsiteX1" fmla="*/ 12192000 w 12192000"/>
              <a:gd name="connsiteY1" fmla="*/ 0 h 4356100"/>
              <a:gd name="connsiteX2" fmla="*/ 12192000 w 12192000"/>
              <a:gd name="connsiteY2" fmla="*/ 4356100 h 4356100"/>
              <a:gd name="connsiteX3" fmla="*/ 0 w 12192000"/>
              <a:gd name="connsiteY3" fmla="*/ 4356100 h 435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356100">
                <a:moveTo>
                  <a:pt x="0" y="0"/>
                </a:moveTo>
                <a:lnTo>
                  <a:pt x="12192000" y="0"/>
                </a:lnTo>
                <a:lnTo>
                  <a:pt x="12192000" y="4356100"/>
                </a:lnTo>
                <a:lnTo>
                  <a:pt x="0" y="43561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1131888" y="1219200"/>
            <a:ext cx="5384800" cy="313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8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ый треугольник 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8" name="Полилиния: Фигура 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rtl="0"/>
            <a:r>
              <a:rPr lang="ru-RU" noProof="0"/>
              <a:t>Образец текста</a:t>
            </a:r>
          </a:p>
        </p:txBody>
      </p:sp>
      <p:sp>
        <p:nvSpPr>
          <p:cNvPr id="22" name="Номер слайда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Заголовок раздела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Дополнительный 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Полилиния: Фигура 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29" name="Полилиния: Фигура 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Заголовок раздела 01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rtl="0"/>
            <a:r>
              <a:rPr lang="ru-RU" noProof="0"/>
              <a:t>Образец текста</a:t>
            </a:r>
          </a:p>
        </p:txBody>
      </p:sp>
      <p:sp>
        <p:nvSpPr>
          <p:cNvPr id="35" name="Номер слайда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цитат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Полилиния: Фигура 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 rtl="0"/>
            <a:r>
              <a:rPr lang="ru-RU" sz="18400" noProof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"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Цитата</a:t>
            </a:r>
          </a:p>
        </p:txBody>
      </p:sp>
      <p:sp>
        <p:nvSpPr>
          <p:cNvPr id="19" name="Номер слайда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текс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3" name="Текст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rtlCol="0"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6" name="Текст 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rtlCol="0"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Объект 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8" name="Объект 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ипа содержимого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1" name="Объект 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олилиния: Фигура 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9" name="Полилиния: фигура 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>
                <a:latin typeface="+mj-lt"/>
              </a:rPr>
              <a:t>Образец заголовка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Полилиния: Фигура 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Полилиния: Фигура 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Прямоугольник: Усеченный угол 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17" name="Прямоугольник: Усеченный угол 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8" name="Полилиния: Фигура 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9" name="Номер слайда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 rtlCol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C263D6C4-4840-40CC-AC84-17E24B3B7BD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4" r:id="rId7"/>
    <p:sldLayoutId id="2147483665" r:id="rId8"/>
    <p:sldLayoutId id="2147483673" r:id="rId9"/>
    <p:sldLayoutId id="2147483662" r:id="rId10"/>
    <p:sldLayoutId id="2147483663" r:id="rId11"/>
    <p:sldLayoutId id="2147483664" r:id="rId12"/>
    <p:sldLayoutId id="2147483675" r:id="rId13"/>
    <p:sldLayoutId id="2147483676" r:id="rId14"/>
    <p:sldLayoutId id="2147483672" r:id="rId15"/>
    <p:sldLayoutId id="2147483667" r:id="rId16"/>
    <p:sldLayoutId id="2147483668" r:id="rId17"/>
    <p:sldLayoutId id="2147483681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Placeholder 46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29000" contrast="-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100" y="104775"/>
            <a:ext cx="6952975" cy="4356100"/>
          </a:xfrm>
        </p:spPr>
      </p:pic>
      <p:sp>
        <p:nvSpPr>
          <p:cNvPr id="17" name="Freeform 109"/>
          <p:cNvSpPr>
            <a:spLocks noChangeArrowheads="1"/>
          </p:cNvSpPr>
          <p:nvPr/>
        </p:nvSpPr>
        <p:spPr bwMode="auto">
          <a:xfrm>
            <a:off x="1342793" y="4766569"/>
            <a:ext cx="389318" cy="389318"/>
          </a:xfrm>
          <a:custGeom>
            <a:avLst/>
            <a:gdLst>
              <a:gd name="T0" fmla="*/ 116822 w 634"/>
              <a:gd name="T1" fmla="*/ 0 h 634"/>
              <a:gd name="T2" fmla="*/ 116822 w 634"/>
              <a:gd name="T3" fmla="*/ 228190 h 634"/>
              <a:gd name="T4" fmla="*/ 116822 w 634"/>
              <a:gd name="T5" fmla="*/ 0 h 634"/>
              <a:gd name="T6" fmla="*/ 196507 w 634"/>
              <a:gd name="T7" fmla="*/ 58399 h 634"/>
              <a:gd name="T8" fmla="*/ 159369 w 634"/>
              <a:gd name="T9" fmla="*/ 105984 h 634"/>
              <a:gd name="T10" fmla="*/ 196507 w 634"/>
              <a:gd name="T11" fmla="*/ 58399 h 634"/>
              <a:gd name="T12" fmla="*/ 186051 w 634"/>
              <a:gd name="T13" fmla="*/ 47945 h 634"/>
              <a:gd name="T14" fmla="*/ 138096 w 634"/>
              <a:gd name="T15" fmla="*/ 21269 h 634"/>
              <a:gd name="T16" fmla="*/ 85093 w 634"/>
              <a:gd name="T17" fmla="*/ 105984 h 634"/>
              <a:gd name="T18" fmla="*/ 90501 w 634"/>
              <a:gd name="T19" fmla="*/ 69214 h 634"/>
              <a:gd name="T20" fmla="*/ 138096 w 634"/>
              <a:gd name="T21" fmla="*/ 69214 h 634"/>
              <a:gd name="T22" fmla="*/ 85093 w 634"/>
              <a:gd name="T23" fmla="*/ 105984 h 634"/>
              <a:gd name="T24" fmla="*/ 143504 w 634"/>
              <a:gd name="T25" fmla="*/ 122206 h 634"/>
              <a:gd name="T26" fmla="*/ 116822 w 634"/>
              <a:gd name="T27" fmla="*/ 159336 h 634"/>
              <a:gd name="T28" fmla="*/ 85093 w 634"/>
              <a:gd name="T29" fmla="*/ 122206 h 634"/>
              <a:gd name="T30" fmla="*/ 106366 w 634"/>
              <a:gd name="T31" fmla="*/ 15862 h 634"/>
              <a:gd name="T32" fmla="*/ 116822 w 634"/>
              <a:gd name="T33" fmla="*/ 15862 h 634"/>
              <a:gd name="T34" fmla="*/ 138096 w 634"/>
              <a:gd name="T35" fmla="*/ 58399 h 634"/>
              <a:gd name="T36" fmla="*/ 95549 w 634"/>
              <a:gd name="T37" fmla="*/ 58399 h 634"/>
              <a:gd name="T38" fmla="*/ 90501 w 634"/>
              <a:gd name="T39" fmla="*/ 21269 h 634"/>
              <a:gd name="T40" fmla="*/ 79684 w 634"/>
              <a:gd name="T41" fmla="*/ 52992 h 634"/>
              <a:gd name="T42" fmla="*/ 90501 w 634"/>
              <a:gd name="T43" fmla="*/ 21269 h 634"/>
              <a:gd name="T44" fmla="*/ 32090 w 634"/>
              <a:gd name="T45" fmla="*/ 58399 h 634"/>
              <a:gd name="T46" fmla="*/ 74637 w 634"/>
              <a:gd name="T47" fmla="*/ 105984 h 634"/>
              <a:gd name="T48" fmla="*/ 32090 w 634"/>
              <a:gd name="T49" fmla="*/ 58399 h 634"/>
              <a:gd name="T50" fmla="*/ 32090 w 634"/>
              <a:gd name="T51" fmla="*/ 169790 h 634"/>
              <a:gd name="T52" fmla="*/ 74637 w 634"/>
              <a:gd name="T53" fmla="*/ 122206 h 634"/>
              <a:gd name="T54" fmla="*/ 32090 w 634"/>
              <a:gd name="T55" fmla="*/ 169790 h 634"/>
              <a:gd name="T56" fmla="*/ 42546 w 634"/>
              <a:gd name="T57" fmla="*/ 180605 h 634"/>
              <a:gd name="T58" fmla="*/ 90501 w 634"/>
              <a:gd name="T59" fmla="*/ 212328 h 634"/>
              <a:gd name="T60" fmla="*/ 122231 w 634"/>
              <a:gd name="T61" fmla="*/ 212328 h 634"/>
              <a:gd name="T62" fmla="*/ 116822 w 634"/>
              <a:gd name="T63" fmla="*/ 212328 h 634"/>
              <a:gd name="T64" fmla="*/ 95549 w 634"/>
              <a:gd name="T65" fmla="*/ 169790 h 634"/>
              <a:gd name="T66" fmla="*/ 138096 w 634"/>
              <a:gd name="T67" fmla="*/ 169790 h 634"/>
              <a:gd name="T68" fmla="*/ 138096 w 634"/>
              <a:gd name="T69" fmla="*/ 212328 h 634"/>
              <a:gd name="T70" fmla="*/ 148552 w 634"/>
              <a:gd name="T71" fmla="*/ 175198 h 634"/>
              <a:gd name="T72" fmla="*/ 138096 w 634"/>
              <a:gd name="T73" fmla="*/ 212328 h 634"/>
              <a:gd name="T74" fmla="*/ 196507 w 634"/>
              <a:gd name="T75" fmla="*/ 169790 h 634"/>
              <a:gd name="T76" fmla="*/ 159369 w 634"/>
              <a:gd name="T77" fmla="*/ 122206 h 634"/>
              <a:gd name="T78" fmla="*/ 196507 w 634"/>
              <a:gd name="T79" fmla="*/ 169790 h 63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34" h="634"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47"/>
                  <a:pt x="0" y="324"/>
                </a:cubicBezTo>
                <a:cubicBezTo>
                  <a:pt x="0" y="486"/>
                  <a:pt x="148" y="633"/>
                  <a:pt x="324" y="633"/>
                </a:cubicBezTo>
                <a:cubicBezTo>
                  <a:pt x="486" y="633"/>
                  <a:pt x="633" y="486"/>
                  <a:pt x="633" y="324"/>
                </a:cubicBezTo>
                <a:cubicBezTo>
                  <a:pt x="633" y="147"/>
                  <a:pt x="486" y="0"/>
                  <a:pt x="324" y="0"/>
                </a:cubicBezTo>
                <a:close/>
                <a:moveTo>
                  <a:pt x="545" y="162"/>
                </a:moveTo>
                <a:lnTo>
                  <a:pt x="545" y="162"/>
                </a:lnTo>
                <a:cubicBezTo>
                  <a:pt x="574" y="206"/>
                  <a:pt x="589" y="251"/>
                  <a:pt x="589" y="294"/>
                </a:cubicBezTo>
                <a:cubicBezTo>
                  <a:pt x="442" y="294"/>
                  <a:pt x="442" y="294"/>
                  <a:pt x="442" y="294"/>
                </a:cubicBezTo>
                <a:cubicBezTo>
                  <a:pt x="442" y="265"/>
                  <a:pt x="427" y="221"/>
                  <a:pt x="427" y="192"/>
                </a:cubicBezTo>
                <a:cubicBezTo>
                  <a:pt x="471" y="192"/>
                  <a:pt x="516" y="177"/>
                  <a:pt x="545" y="162"/>
                </a:cubicBezTo>
                <a:close/>
                <a:moveTo>
                  <a:pt x="516" y="133"/>
                </a:moveTo>
                <a:lnTo>
                  <a:pt x="516" y="133"/>
                </a:lnTo>
                <a:cubicBezTo>
                  <a:pt x="486" y="147"/>
                  <a:pt x="457" y="147"/>
                  <a:pt x="412" y="147"/>
                </a:cubicBezTo>
                <a:cubicBezTo>
                  <a:pt x="412" y="118"/>
                  <a:pt x="398" y="89"/>
                  <a:pt x="383" y="59"/>
                </a:cubicBezTo>
                <a:cubicBezTo>
                  <a:pt x="442" y="59"/>
                  <a:pt x="486" y="89"/>
                  <a:pt x="516" y="133"/>
                </a:cubicBezTo>
                <a:close/>
                <a:moveTo>
                  <a:pt x="236" y="294"/>
                </a:moveTo>
                <a:lnTo>
                  <a:pt x="236" y="294"/>
                </a:lnTo>
                <a:cubicBezTo>
                  <a:pt x="236" y="265"/>
                  <a:pt x="251" y="236"/>
                  <a:pt x="251" y="192"/>
                </a:cubicBezTo>
                <a:cubicBezTo>
                  <a:pt x="280" y="206"/>
                  <a:pt x="295" y="206"/>
                  <a:pt x="324" y="206"/>
                </a:cubicBezTo>
                <a:cubicBezTo>
                  <a:pt x="339" y="206"/>
                  <a:pt x="369" y="206"/>
                  <a:pt x="383" y="192"/>
                </a:cubicBezTo>
                <a:cubicBezTo>
                  <a:pt x="398" y="236"/>
                  <a:pt x="398" y="265"/>
                  <a:pt x="398" y="294"/>
                </a:cubicBezTo>
                <a:lnTo>
                  <a:pt x="236" y="294"/>
                </a:lnTo>
                <a:close/>
                <a:moveTo>
                  <a:pt x="398" y="339"/>
                </a:moveTo>
                <a:lnTo>
                  <a:pt x="398" y="339"/>
                </a:lnTo>
                <a:cubicBezTo>
                  <a:pt x="398" y="368"/>
                  <a:pt x="398" y="412"/>
                  <a:pt x="383" y="442"/>
                </a:cubicBezTo>
                <a:cubicBezTo>
                  <a:pt x="369" y="442"/>
                  <a:pt x="339" y="442"/>
                  <a:pt x="324" y="442"/>
                </a:cubicBezTo>
                <a:cubicBezTo>
                  <a:pt x="295" y="442"/>
                  <a:pt x="280" y="442"/>
                  <a:pt x="251" y="442"/>
                </a:cubicBezTo>
                <a:cubicBezTo>
                  <a:pt x="251" y="412"/>
                  <a:pt x="236" y="368"/>
                  <a:pt x="236" y="339"/>
                </a:cubicBezTo>
                <a:lnTo>
                  <a:pt x="398" y="339"/>
                </a:lnTo>
                <a:close/>
                <a:moveTo>
                  <a:pt x="295" y="44"/>
                </a:moveTo>
                <a:lnTo>
                  <a:pt x="295" y="44"/>
                </a:lnTo>
                <a:cubicBezTo>
                  <a:pt x="310" y="44"/>
                  <a:pt x="310" y="44"/>
                  <a:pt x="324" y="44"/>
                </a:cubicBezTo>
                <a:lnTo>
                  <a:pt x="339" y="44"/>
                </a:lnTo>
                <a:cubicBezTo>
                  <a:pt x="354" y="74"/>
                  <a:pt x="369" y="118"/>
                  <a:pt x="383" y="162"/>
                </a:cubicBezTo>
                <a:cubicBezTo>
                  <a:pt x="354" y="162"/>
                  <a:pt x="339" y="162"/>
                  <a:pt x="324" y="162"/>
                </a:cubicBezTo>
                <a:cubicBezTo>
                  <a:pt x="295" y="162"/>
                  <a:pt x="280" y="162"/>
                  <a:pt x="265" y="162"/>
                </a:cubicBezTo>
                <a:cubicBezTo>
                  <a:pt x="265" y="118"/>
                  <a:pt x="280" y="74"/>
                  <a:pt x="295" y="44"/>
                </a:cubicBezTo>
                <a:close/>
                <a:moveTo>
                  <a:pt x="251" y="59"/>
                </a:moveTo>
                <a:lnTo>
                  <a:pt x="251" y="59"/>
                </a:lnTo>
                <a:cubicBezTo>
                  <a:pt x="236" y="89"/>
                  <a:pt x="221" y="118"/>
                  <a:pt x="221" y="147"/>
                </a:cubicBezTo>
                <a:cubicBezTo>
                  <a:pt x="192" y="147"/>
                  <a:pt x="148" y="147"/>
                  <a:pt x="118" y="133"/>
                </a:cubicBezTo>
                <a:cubicBezTo>
                  <a:pt x="148" y="89"/>
                  <a:pt x="207" y="59"/>
                  <a:pt x="251" y="59"/>
                </a:cubicBezTo>
                <a:close/>
                <a:moveTo>
                  <a:pt x="89" y="162"/>
                </a:moveTo>
                <a:lnTo>
                  <a:pt x="89" y="162"/>
                </a:lnTo>
                <a:cubicBezTo>
                  <a:pt x="133" y="177"/>
                  <a:pt x="177" y="192"/>
                  <a:pt x="207" y="192"/>
                </a:cubicBezTo>
                <a:cubicBezTo>
                  <a:pt x="207" y="221"/>
                  <a:pt x="207" y="265"/>
                  <a:pt x="207" y="294"/>
                </a:cubicBezTo>
                <a:cubicBezTo>
                  <a:pt x="44" y="294"/>
                  <a:pt x="44" y="294"/>
                  <a:pt x="44" y="294"/>
                </a:cubicBezTo>
                <a:cubicBezTo>
                  <a:pt x="44" y="251"/>
                  <a:pt x="59" y="206"/>
                  <a:pt x="89" y="162"/>
                </a:cubicBezTo>
                <a:close/>
                <a:moveTo>
                  <a:pt x="89" y="471"/>
                </a:moveTo>
                <a:lnTo>
                  <a:pt x="89" y="471"/>
                </a:lnTo>
                <a:cubicBezTo>
                  <a:pt x="59" y="427"/>
                  <a:pt x="44" y="383"/>
                  <a:pt x="44" y="339"/>
                </a:cubicBezTo>
                <a:cubicBezTo>
                  <a:pt x="207" y="339"/>
                  <a:pt x="207" y="339"/>
                  <a:pt x="207" y="339"/>
                </a:cubicBezTo>
                <a:cubicBezTo>
                  <a:pt x="207" y="368"/>
                  <a:pt x="207" y="412"/>
                  <a:pt x="207" y="442"/>
                </a:cubicBezTo>
                <a:cubicBezTo>
                  <a:pt x="177" y="457"/>
                  <a:pt x="133" y="457"/>
                  <a:pt x="89" y="471"/>
                </a:cubicBezTo>
                <a:close/>
                <a:moveTo>
                  <a:pt x="118" y="501"/>
                </a:moveTo>
                <a:lnTo>
                  <a:pt x="118" y="501"/>
                </a:lnTo>
                <a:cubicBezTo>
                  <a:pt x="148" y="501"/>
                  <a:pt x="192" y="486"/>
                  <a:pt x="221" y="486"/>
                </a:cubicBezTo>
                <a:cubicBezTo>
                  <a:pt x="221" y="515"/>
                  <a:pt x="236" y="560"/>
                  <a:pt x="251" y="589"/>
                </a:cubicBezTo>
                <a:cubicBezTo>
                  <a:pt x="207" y="574"/>
                  <a:pt x="148" y="545"/>
                  <a:pt x="118" y="501"/>
                </a:cubicBezTo>
                <a:close/>
                <a:moveTo>
                  <a:pt x="339" y="589"/>
                </a:moveTo>
                <a:lnTo>
                  <a:pt x="339" y="589"/>
                </a:lnTo>
                <a:lnTo>
                  <a:pt x="324" y="589"/>
                </a:lnTo>
                <a:cubicBezTo>
                  <a:pt x="310" y="589"/>
                  <a:pt x="310" y="589"/>
                  <a:pt x="295" y="589"/>
                </a:cubicBezTo>
                <a:cubicBezTo>
                  <a:pt x="280" y="560"/>
                  <a:pt x="265" y="515"/>
                  <a:pt x="265" y="471"/>
                </a:cubicBezTo>
                <a:cubicBezTo>
                  <a:pt x="280" y="471"/>
                  <a:pt x="295" y="471"/>
                  <a:pt x="324" y="471"/>
                </a:cubicBezTo>
                <a:cubicBezTo>
                  <a:pt x="339" y="471"/>
                  <a:pt x="354" y="471"/>
                  <a:pt x="383" y="471"/>
                </a:cubicBezTo>
                <a:cubicBezTo>
                  <a:pt x="369" y="515"/>
                  <a:pt x="354" y="560"/>
                  <a:pt x="339" y="589"/>
                </a:cubicBezTo>
                <a:close/>
                <a:moveTo>
                  <a:pt x="383" y="589"/>
                </a:moveTo>
                <a:lnTo>
                  <a:pt x="383" y="589"/>
                </a:lnTo>
                <a:cubicBezTo>
                  <a:pt x="398" y="560"/>
                  <a:pt x="412" y="515"/>
                  <a:pt x="412" y="486"/>
                </a:cubicBezTo>
                <a:cubicBezTo>
                  <a:pt x="457" y="486"/>
                  <a:pt x="486" y="501"/>
                  <a:pt x="516" y="501"/>
                </a:cubicBezTo>
                <a:cubicBezTo>
                  <a:pt x="486" y="545"/>
                  <a:pt x="442" y="574"/>
                  <a:pt x="383" y="589"/>
                </a:cubicBezTo>
                <a:close/>
                <a:moveTo>
                  <a:pt x="545" y="471"/>
                </a:moveTo>
                <a:lnTo>
                  <a:pt x="545" y="471"/>
                </a:lnTo>
                <a:cubicBezTo>
                  <a:pt x="516" y="457"/>
                  <a:pt x="471" y="457"/>
                  <a:pt x="427" y="442"/>
                </a:cubicBezTo>
                <a:cubicBezTo>
                  <a:pt x="427" y="412"/>
                  <a:pt x="442" y="368"/>
                  <a:pt x="442" y="339"/>
                </a:cubicBezTo>
                <a:cubicBezTo>
                  <a:pt x="589" y="339"/>
                  <a:pt x="589" y="339"/>
                  <a:pt x="589" y="339"/>
                </a:cubicBezTo>
                <a:cubicBezTo>
                  <a:pt x="589" y="383"/>
                  <a:pt x="574" y="427"/>
                  <a:pt x="545" y="47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" name="Freeform 93"/>
          <p:cNvSpPr>
            <a:spLocks noChangeArrowheads="1"/>
          </p:cNvSpPr>
          <p:nvPr/>
        </p:nvSpPr>
        <p:spPr bwMode="auto">
          <a:xfrm>
            <a:off x="3908311" y="4771069"/>
            <a:ext cx="389322" cy="380318"/>
          </a:xfrm>
          <a:custGeom>
            <a:avLst/>
            <a:gdLst>
              <a:gd name="T0" fmla="*/ 42547 w 634"/>
              <a:gd name="T1" fmla="*/ 196214 h 619"/>
              <a:gd name="T2" fmla="*/ 42547 w 634"/>
              <a:gd name="T3" fmla="*/ 196214 h 619"/>
              <a:gd name="T4" fmla="*/ 74637 w 634"/>
              <a:gd name="T5" fmla="*/ 222904 h 619"/>
              <a:gd name="T6" fmla="*/ 100958 w 634"/>
              <a:gd name="T7" fmla="*/ 196214 h 619"/>
              <a:gd name="T8" fmla="*/ 74637 w 634"/>
              <a:gd name="T9" fmla="*/ 169883 h 619"/>
              <a:gd name="T10" fmla="*/ 42547 w 634"/>
              <a:gd name="T11" fmla="*/ 196214 h 619"/>
              <a:gd name="T12" fmla="*/ 74637 w 634"/>
              <a:gd name="T13" fmla="*/ 180343 h 619"/>
              <a:gd name="T14" fmla="*/ 74637 w 634"/>
              <a:gd name="T15" fmla="*/ 180343 h 619"/>
              <a:gd name="T16" fmla="*/ 85093 w 634"/>
              <a:gd name="T17" fmla="*/ 196214 h 619"/>
              <a:gd name="T18" fmla="*/ 74637 w 634"/>
              <a:gd name="T19" fmla="*/ 212444 h 619"/>
              <a:gd name="T20" fmla="*/ 58411 w 634"/>
              <a:gd name="T21" fmla="*/ 196214 h 619"/>
              <a:gd name="T22" fmla="*/ 74637 w 634"/>
              <a:gd name="T23" fmla="*/ 180343 h 619"/>
              <a:gd name="T24" fmla="*/ 58411 w 634"/>
              <a:gd name="T25" fmla="*/ 154013 h 619"/>
              <a:gd name="T26" fmla="*/ 58411 w 634"/>
              <a:gd name="T27" fmla="*/ 154013 h 619"/>
              <a:gd name="T28" fmla="*/ 42547 w 634"/>
              <a:gd name="T29" fmla="*/ 137782 h 619"/>
              <a:gd name="T30" fmla="*/ 207325 w 634"/>
              <a:gd name="T31" fmla="*/ 127322 h 619"/>
              <a:gd name="T32" fmla="*/ 228237 w 634"/>
              <a:gd name="T33" fmla="*/ 31740 h 619"/>
              <a:gd name="T34" fmla="*/ 223190 w 634"/>
              <a:gd name="T35" fmla="*/ 26330 h 619"/>
              <a:gd name="T36" fmla="*/ 42547 w 634"/>
              <a:gd name="T37" fmla="*/ 26330 h 619"/>
              <a:gd name="T38" fmla="*/ 42547 w 634"/>
              <a:gd name="T39" fmla="*/ 10460 h 619"/>
              <a:gd name="T40" fmla="*/ 53364 w 634"/>
              <a:gd name="T41" fmla="*/ 10460 h 619"/>
              <a:gd name="T42" fmla="*/ 58411 w 634"/>
              <a:gd name="T43" fmla="*/ 5050 h 619"/>
              <a:gd name="T44" fmla="*/ 53364 w 634"/>
              <a:gd name="T45" fmla="*/ 0 h 619"/>
              <a:gd name="T46" fmla="*/ 10817 w 634"/>
              <a:gd name="T47" fmla="*/ 0 h 619"/>
              <a:gd name="T48" fmla="*/ 0 w 634"/>
              <a:gd name="T49" fmla="*/ 5050 h 619"/>
              <a:gd name="T50" fmla="*/ 10817 w 634"/>
              <a:gd name="T51" fmla="*/ 10460 h 619"/>
              <a:gd name="T52" fmla="*/ 32090 w 634"/>
              <a:gd name="T53" fmla="*/ 10460 h 619"/>
              <a:gd name="T54" fmla="*/ 32090 w 634"/>
              <a:gd name="T55" fmla="*/ 137782 h 619"/>
              <a:gd name="T56" fmla="*/ 58411 w 634"/>
              <a:gd name="T57" fmla="*/ 169883 h 619"/>
              <a:gd name="T58" fmla="*/ 74637 w 634"/>
              <a:gd name="T59" fmla="*/ 169883 h 619"/>
              <a:gd name="T60" fmla="*/ 159370 w 634"/>
              <a:gd name="T61" fmla="*/ 169883 h 619"/>
              <a:gd name="T62" fmla="*/ 223190 w 634"/>
              <a:gd name="T63" fmla="*/ 169883 h 619"/>
              <a:gd name="T64" fmla="*/ 223190 w 634"/>
              <a:gd name="T65" fmla="*/ 154013 h 619"/>
              <a:gd name="T66" fmla="*/ 58411 w 634"/>
              <a:gd name="T67" fmla="*/ 154013 h 619"/>
              <a:gd name="T68" fmla="*/ 42547 w 634"/>
              <a:gd name="T69" fmla="*/ 42561 h 619"/>
              <a:gd name="T70" fmla="*/ 42547 w 634"/>
              <a:gd name="T71" fmla="*/ 42561 h 619"/>
              <a:gd name="T72" fmla="*/ 212373 w 634"/>
              <a:gd name="T73" fmla="*/ 42561 h 619"/>
              <a:gd name="T74" fmla="*/ 196508 w 634"/>
              <a:gd name="T75" fmla="*/ 111452 h 619"/>
              <a:gd name="T76" fmla="*/ 42547 w 634"/>
              <a:gd name="T77" fmla="*/ 127322 h 619"/>
              <a:gd name="T78" fmla="*/ 42547 w 634"/>
              <a:gd name="T79" fmla="*/ 42561 h 619"/>
              <a:gd name="T80" fmla="*/ 127640 w 634"/>
              <a:gd name="T81" fmla="*/ 196214 h 619"/>
              <a:gd name="T82" fmla="*/ 127640 w 634"/>
              <a:gd name="T83" fmla="*/ 196214 h 619"/>
              <a:gd name="T84" fmla="*/ 159370 w 634"/>
              <a:gd name="T85" fmla="*/ 222904 h 619"/>
              <a:gd name="T86" fmla="*/ 186051 w 634"/>
              <a:gd name="T87" fmla="*/ 196214 h 619"/>
              <a:gd name="T88" fmla="*/ 159370 w 634"/>
              <a:gd name="T89" fmla="*/ 169883 h 619"/>
              <a:gd name="T90" fmla="*/ 127640 w 634"/>
              <a:gd name="T91" fmla="*/ 196214 h 619"/>
              <a:gd name="T92" fmla="*/ 159370 w 634"/>
              <a:gd name="T93" fmla="*/ 180343 h 619"/>
              <a:gd name="T94" fmla="*/ 159370 w 634"/>
              <a:gd name="T95" fmla="*/ 180343 h 619"/>
              <a:gd name="T96" fmla="*/ 169826 w 634"/>
              <a:gd name="T97" fmla="*/ 196214 h 619"/>
              <a:gd name="T98" fmla="*/ 159370 w 634"/>
              <a:gd name="T99" fmla="*/ 212444 h 619"/>
              <a:gd name="T100" fmla="*/ 143505 w 634"/>
              <a:gd name="T101" fmla="*/ 196214 h 619"/>
              <a:gd name="T102" fmla="*/ 159370 w 634"/>
              <a:gd name="T103" fmla="*/ 180343 h 6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34" h="619">
                <a:moveTo>
                  <a:pt x="118" y="544"/>
                </a:moveTo>
                <a:lnTo>
                  <a:pt x="118" y="544"/>
                </a:lnTo>
                <a:cubicBezTo>
                  <a:pt x="118" y="589"/>
                  <a:pt x="162" y="618"/>
                  <a:pt x="207" y="618"/>
                </a:cubicBezTo>
                <a:cubicBezTo>
                  <a:pt x="251" y="618"/>
                  <a:pt x="280" y="589"/>
                  <a:pt x="280" y="544"/>
                </a:cubicBezTo>
                <a:cubicBezTo>
                  <a:pt x="280" y="500"/>
                  <a:pt x="251" y="471"/>
                  <a:pt x="207" y="471"/>
                </a:cubicBezTo>
                <a:cubicBezTo>
                  <a:pt x="162" y="471"/>
                  <a:pt x="118" y="500"/>
                  <a:pt x="118" y="544"/>
                </a:cubicBezTo>
                <a:close/>
                <a:moveTo>
                  <a:pt x="207" y="500"/>
                </a:moveTo>
                <a:lnTo>
                  <a:pt x="207" y="500"/>
                </a:lnTo>
                <a:cubicBezTo>
                  <a:pt x="221" y="500"/>
                  <a:pt x="236" y="530"/>
                  <a:pt x="236" y="544"/>
                </a:cubicBezTo>
                <a:cubicBezTo>
                  <a:pt x="236" y="559"/>
                  <a:pt x="221" y="589"/>
                  <a:pt x="207" y="589"/>
                </a:cubicBezTo>
                <a:cubicBezTo>
                  <a:pt x="177" y="589"/>
                  <a:pt x="162" y="559"/>
                  <a:pt x="162" y="544"/>
                </a:cubicBezTo>
                <a:cubicBezTo>
                  <a:pt x="162" y="530"/>
                  <a:pt x="177" y="500"/>
                  <a:pt x="207" y="500"/>
                </a:cubicBez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48" y="427"/>
                  <a:pt x="118" y="412"/>
                  <a:pt x="118" y="382"/>
                </a:cubicBezTo>
                <a:cubicBezTo>
                  <a:pt x="575" y="353"/>
                  <a:pt x="575" y="353"/>
                  <a:pt x="575" y="353"/>
                </a:cubicBezTo>
                <a:cubicBezTo>
                  <a:pt x="575" y="353"/>
                  <a:pt x="633" y="103"/>
                  <a:pt x="633" y="88"/>
                </a:cubicBezTo>
                <a:lnTo>
                  <a:pt x="619" y="73"/>
                </a:lnTo>
                <a:cubicBezTo>
                  <a:pt x="118" y="73"/>
                  <a:pt x="118" y="73"/>
                  <a:pt x="118" y="73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48" y="29"/>
                  <a:pt x="148" y="29"/>
                  <a:pt x="148" y="29"/>
                </a:cubicBezTo>
                <a:cubicBezTo>
                  <a:pt x="148" y="29"/>
                  <a:pt x="162" y="29"/>
                  <a:pt x="162" y="14"/>
                </a:cubicBezTo>
                <a:cubicBezTo>
                  <a:pt x="162" y="0"/>
                  <a:pt x="148" y="0"/>
                  <a:pt x="148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0"/>
                  <a:pt x="0" y="14"/>
                </a:cubicBezTo>
                <a:cubicBezTo>
                  <a:pt x="0" y="29"/>
                  <a:pt x="15" y="29"/>
                  <a:pt x="30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89" y="382"/>
                  <a:pt x="89" y="382"/>
                  <a:pt x="89" y="382"/>
                </a:cubicBezTo>
                <a:cubicBezTo>
                  <a:pt x="89" y="427"/>
                  <a:pt x="118" y="471"/>
                  <a:pt x="162" y="471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442" y="471"/>
                  <a:pt x="442" y="471"/>
                  <a:pt x="442" y="471"/>
                </a:cubicBezTo>
                <a:cubicBezTo>
                  <a:pt x="619" y="471"/>
                  <a:pt x="619" y="471"/>
                  <a:pt x="619" y="471"/>
                </a:cubicBezTo>
                <a:cubicBezTo>
                  <a:pt x="619" y="471"/>
                  <a:pt x="619" y="441"/>
                  <a:pt x="619" y="427"/>
                </a:cubicBezTo>
                <a:lnTo>
                  <a:pt x="162" y="427"/>
                </a:lnTo>
                <a:close/>
                <a:moveTo>
                  <a:pt x="118" y="118"/>
                </a:moveTo>
                <a:lnTo>
                  <a:pt x="118" y="118"/>
                </a:lnTo>
                <a:cubicBezTo>
                  <a:pt x="589" y="118"/>
                  <a:pt x="589" y="118"/>
                  <a:pt x="589" y="118"/>
                </a:cubicBezTo>
                <a:cubicBezTo>
                  <a:pt x="545" y="309"/>
                  <a:pt x="545" y="309"/>
                  <a:pt x="545" y="309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118"/>
                </a:lnTo>
                <a:close/>
                <a:moveTo>
                  <a:pt x="354" y="544"/>
                </a:moveTo>
                <a:lnTo>
                  <a:pt x="354" y="544"/>
                </a:lnTo>
                <a:cubicBezTo>
                  <a:pt x="354" y="589"/>
                  <a:pt x="398" y="618"/>
                  <a:pt x="442" y="618"/>
                </a:cubicBezTo>
                <a:cubicBezTo>
                  <a:pt x="486" y="618"/>
                  <a:pt x="516" y="589"/>
                  <a:pt x="516" y="544"/>
                </a:cubicBezTo>
                <a:cubicBezTo>
                  <a:pt x="516" y="500"/>
                  <a:pt x="486" y="471"/>
                  <a:pt x="442" y="471"/>
                </a:cubicBezTo>
                <a:cubicBezTo>
                  <a:pt x="398" y="471"/>
                  <a:pt x="354" y="500"/>
                  <a:pt x="354" y="544"/>
                </a:cubicBezTo>
                <a:close/>
                <a:moveTo>
                  <a:pt x="442" y="500"/>
                </a:moveTo>
                <a:lnTo>
                  <a:pt x="442" y="500"/>
                </a:lnTo>
                <a:cubicBezTo>
                  <a:pt x="457" y="500"/>
                  <a:pt x="471" y="530"/>
                  <a:pt x="471" y="544"/>
                </a:cubicBezTo>
                <a:cubicBezTo>
                  <a:pt x="471" y="559"/>
                  <a:pt x="457" y="589"/>
                  <a:pt x="442" y="589"/>
                </a:cubicBezTo>
                <a:cubicBezTo>
                  <a:pt x="412" y="589"/>
                  <a:pt x="398" y="559"/>
                  <a:pt x="398" y="544"/>
                </a:cubicBezTo>
                <a:cubicBezTo>
                  <a:pt x="398" y="530"/>
                  <a:pt x="412" y="500"/>
                  <a:pt x="442" y="5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5352219" y="5484970"/>
            <a:ext cx="2514431" cy="927353"/>
            <a:chOff x="1011275" y="5310980"/>
            <a:chExt cx="2304832" cy="548894"/>
          </a:xfrm>
        </p:grpSpPr>
        <p:sp>
          <p:nvSpPr>
            <p:cNvPr id="41" name="Rectangle 40"/>
            <p:cNvSpPr/>
            <p:nvPr/>
          </p:nvSpPr>
          <p:spPr>
            <a:xfrm>
              <a:off x="1217432" y="5586617"/>
              <a:ext cx="2098675" cy="2732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323,4 КМ</a:t>
              </a:r>
              <a:endParaRPr lang="en-US" sz="2400" b="1" dirty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11275" y="5310980"/>
              <a:ext cx="23042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altLang="ko-KR" sz="16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ТУРКСИБ-РЫБАЧЬЕ</a:t>
              </a:r>
              <a:endParaRPr lang="ko-KR" altLang="en-US" sz="1600" b="1" dirty="0">
                <a:solidFill>
                  <a:schemeClr val="bg1"/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sp>
        <p:nvSpPr>
          <p:cNvPr id="46" name="Text Placeholder 1"/>
          <p:cNvSpPr txBox="1">
            <a:spLocks/>
          </p:cNvSpPr>
          <p:nvPr/>
        </p:nvSpPr>
        <p:spPr>
          <a:xfrm>
            <a:off x="5245341" y="4716885"/>
            <a:ext cx="6221186" cy="76808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b="1" spc="-10" dirty="0">
                <a:solidFill>
                  <a:schemeClr val="bg1"/>
                </a:solidFill>
                <a:latin typeface="Verdana"/>
                <a:cs typeface="Verdana"/>
              </a:rPr>
              <a:t>Существующие железные дороги</a:t>
            </a:r>
          </a:p>
          <a:p>
            <a:pPr marL="0" indent="0" algn="ctr">
              <a:buNone/>
            </a:pPr>
            <a:r>
              <a:rPr lang="ru-RU" sz="3600" b="1" spc="-10" dirty="0">
                <a:solidFill>
                  <a:schemeClr val="bg1"/>
                </a:solidFill>
                <a:latin typeface="Verdana"/>
                <a:cs typeface="Verdana"/>
              </a:rPr>
              <a:t>Кыргызской Республики 424,6 КМ</a:t>
            </a:r>
          </a:p>
        </p:txBody>
      </p:sp>
      <p:pic>
        <p:nvPicPr>
          <p:cNvPr id="23" name="图片 14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48" y="4605787"/>
            <a:ext cx="4746171" cy="20869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Group 39"/>
          <p:cNvGrpSpPr/>
          <p:nvPr/>
        </p:nvGrpSpPr>
        <p:grpSpPr>
          <a:xfrm>
            <a:off x="8523271" y="5652542"/>
            <a:ext cx="2421315" cy="769455"/>
            <a:chOff x="894792" y="5335112"/>
            <a:chExt cx="2421315" cy="628746"/>
          </a:xfrm>
        </p:grpSpPr>
        <p:sp>
          <p:nvSpPr>
            <p:cNvPr id="25" name="Rectangle 40"/>
            <p:cNvSpPr/>
            <p:nvPr/>
          </p:nvSpPr>
          <p:spPr>
            <a:xfrm>
              <a:off x="1217432" y="5586617"/>
              <a:ext cx="2098675" cy="3772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101,2 КМ</a:t>
              </a:r>
              <a:endParaRPr lang="en-US" sz="2400" b="1" dirty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94792" y="5335112"/>
              <a:ext cx="2304256" cy="2766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altLang="ko-KR" sz="1600" b="1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ЮЖНЫЙ УЧАСТОК</a:t>
              </a:r>
              <a:endParaRPr lang="ko-KR" altLang="en-US" sz="1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 rot="5400000">
            <a:off x="3942191" y="5555894"/>
            <a:ext cx="2169634" cy="1001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0800000">
            <a:off x="99714" y="4474834"/>
            <a:ext cx="11954616" cy="926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5400000">
            <a:off x="10874862" y="5554121"/>
            <a:ext cx="2258755" cy="1001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0800000">
            <a:off x="125973" y="6692093"/>
            <a:ext cx="11954616" cy="926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5400000">
            <a:off x="-935013" y="5598682"/>
            <a:ext cx="2169634" cy="1001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10800000">
            <a:off x="99714" y="-3208"/>
            <a:ext cx="11954616" cy="926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 Placeholder 1"/>
          <p:cNvSpPr txBox="1">
            <a:spLocks/>
          </p:cNvSpPr>
          <p:nvPr/>
        </p:nvSpPr>
        <p:spPr>
          <a:xfrm>
            <a:off x="192648" y="2257679"/>
            <a:ext cx="2818435" cy="107624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6600" b="1" spc="-10" dirty="0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2024</a:t>
            </a:r>
            <a:r>
              <a:rPr lang="ru-RU" sz="3600" b="1" spc="-10" dirty="0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  </a:t>
            </a:r>
          </a:p>
        </p:txBody>
      </p:sp>
      <p:sp>
        <p:nvSpPr>
          <p:cNvPr id="30" name="Text Placeholder 1"/>
          <p:cNvSpPr txBox="1">
            <a:spLocks/>
          </p:cNvSpPr>
          <p:nvPr/>
        </p:nvSpPr>
        <p:spPr>
          <a:xfrm>
            <a:off x="128615" y="186965"/>
            <a:ext cx="4850699" cy="41737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3600" b="1" spc="-10" dirty="0">
              <a:solidFill>
                <a:schemeClr val="accent1">
                  <a:lumMod val="50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31" name="Text Placeholder 1"/>
          <p:cNvSpPr txBox="1">
            <a:spLocks/>
          </p:cNvSpPr>
          <p:nvPr/>
        </p:nvSpPr>
        <p:spPr>
          <a:xfrm>
            <a:off x="185295" y="430509"/>
            <a:ext cx="4753524" cy="135783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spc="-10" dirty="0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ГП «НК «КЫРГЫЗ ТЕМИР ЖОЛУ»</a:t>
            </a:r>
          </a:p>
          <a:p>
            <a:pPr marL="0" indent="0" algn="ctr">
              <a:buNone/>
            </a:pPr>
            <a:r>
              <a:rPr lang="ru-RU" sz="1800" b="1" spc="-10" dirty="0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ПРИ МИНИСТЕРСТВЕ ТРАНСПОРТА И КОММУНИКАЦИЙ </a:t>
            </a:r>
          </a:p>
          <a:p>
            <a:pPr marL="0" indent="0" algn="ctr">
              <a:buNone/>
            </a:pPr>
            <a:r>
              <a:rPr lang="ru-RU" sz="1800" b="1" spc="-10" dirty="0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КЫРГЫЗСКОЙ РЕСПУБЛИКИ</a:t>
            </a:r>
            <a:r>
              <a:rPr lang="ru-RU" sz="2000" b="1" spc="-10" dirty="0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  </a:t>
            </a:r>
          </a:p>
        </p:txBody>
      </p:sp>
      <p:sp>
        <p:nvSpPr>
          <p:cNvPr id="36" name="Text Placeholder 1"/>
          <p:cNvSpPr txBox="1">
            <a:spLocks/>
          </p:cNvSpPr>
          <p:nvPr/>
        </p:nvSpPr>
        <p:spPr>
          <a:xfrm>
            <a:off x="406086" y="2323301"/>
            <a:ext cx="4311941" cy="1711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600" b="1" spc="-10" dirty="0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Информация по наиболее значимым результатам работы</a:t>
            </a:r>
          </a:p>
          <a:p>
            <a:pPr marL="0" indent="0" algn="ctr">
              <a:buNone/>
            </a:pPr>
            <a:r>
              <a:rPr lang="ru-RU" sz="2600" b="1" spc="-10" dirty="0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2021-2024 </a:t>
            </a:r>
            <a:r>
              <a:rPr lang="ru-RU" sz="2600" b="1" spc="-10" dirty="0" err="1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гг</a:t>
            </a:r>
            <a:r>
              <a:rPr lang="ru-RU" sz="2500" b="1" spc="-10" dirty="0">
                <a:solidFill>
                  <a:schemeClr val="accent1">
                    <a:lumMod val="50000"/>
                  </a:schemeClr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9B2528D-3AE2-4A99-B18C-33973DB8EB89}"/>
              </a:ext>
            </a:extLst>
          </p:cNvPr>
          <p:cNvSpPr/>
          <p:nvPr/>
        </p:nvSpPr>
        <p:spPr>
          <a:xfrm>
            <a:off x="3605745" y="4775479"/>
            <a:ext cx="728283" cy="24988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C00000"/>
                </a:solidFill>
              </a:rPr>
              <a:t>323,4 КМ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A60894E-4DAC-4730-93E9-5AF45EEB46FB}"/>
              </a:ext>
            </a:extLst>
          </p:cNvPr>
          <p:cNvSpPr/>
          <p:nvPr/>
        </p:nvSpPr>
        <p:spPr>
          <a:xfrm>
            <a:off x="2474628" y="6093950"/>
            <a:ext cx="728283" cy="24988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C00000"/>
                </a:solidFill>
              </a:rPr>
              <a:t>101,2 КМ</a:t>
            </a:r>
          </a:p>
        </p:txBody>
      </p:sp>
    </p:spTree>
    <p:extLst>
      <p:ext uri="{BB962C8B-B14F-4D97-AF65-F5344CB8AC3E}">
        <p14:creationId xmlns:p14="http://schemas.microsoft.com/office/powerpoint/2010/main" val="64851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z="2000" b="1" smtClean="0"/>
              <a:pPr rtl="0"/>
              <a:t>2</a:t>
            </a:fld>
            <a:endParaRPr lang="ru-RU" sz="2000" b="1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5496293" y="156481"/>
            <a:ext cx="6614191" cy="6409534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4472000" y="3442364"/>
            <a:ext cx="669324" cy="302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" y="156481"/>
            <a:ext cx="5421865" cy="6488867"/>
          </a:xfrm>
          <a:prstGeom prst="rect">
            <a:avLst/>
          </a:prstGeom>
          <a:solidFill>
            <a:srgbClr val="B6DF89"/>
          </a:solidFill>
          <a:ln>
            <a:noFill/>
          </a:ln>
          <a:effectLst>
            <a:glow rad="63500">
              <a:schemeClr val="accent1">
                <a:lumMod val="20000"/>
                <a:lumOff val="80000"/>
                <a:alpha val="40000"/>
              </a:schemeClr>
            </a:glow>
          </a:effectLst>
        </p:spPr>
      </p:pic>
      <p:sp>
        <p:nvSpPr>
          <p:cNvPr id="20" name="Заголовок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 txBox="1">
            <a:spLocks/>
          </p:cNvSpPr>
          <p:nvPr/>
        </p:nvSpPr>
        <p:spPr>
          <a:xfrm>
            <a:off x="2364872" y="156481"/>
            <a:ext cx="8076300" cy="5962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002060"/>
                </a:solidFill>
              </a:rPr>
              <a:t>	ГРУЗОПЕРЕВОЗКИ (ТЫС. ТОНН)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069" y="971044"/>
            <a:ext cx="6389415" cy="502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 txBox="1">
            <a:spLocks/>
          </p:cNvSpPr>
          <p:nvPr/>
        </p:nvSpPr>
        <p:spPr>
          <a:xfrm>
            <a:off x="5721070" y="4054547"/>
            <a:ext cx="6389414" cy="2599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050" b="1" spc="-70" dirty="0">
              <a:solidFill>
                <a:schemeClr val="bg1"/>
              </a:solidFill>
            </a:endParaRPr>
          </a:p>
          <a:p>
            <a:pPr algn="ctr"/>
            <a:r>
              <a:rPr lang="ru-RU" sz="1200" b="1" spc="-70" dirty="0">
                <a:solidFill>
                  <a:schemeClr val="bg1"/>
                </a:solidFill>
              </a:rPr>
              <a:t>РАЗВИТИЕ МУЛЬТИМОДАЛЬНЫХ И КОНТЕЙНЕРНЫХ ГРУЗОВЫХ ПЕРЕВОЗОК :</a:t>
            </a:r>
          </a:p>
          <a:p>
            <a:pPr algn="ctr"/>
            <a:endParaRPr lang="ru-RU" sz="1200" b="1" spc="-70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bg1"/>
                </a:solidFill>
              </a:rPr>
              <a:t>шести сторонний международный </a:t>
            </a:r>
            <a:r>
              <a:rPr lang="ru-RU" sz="1200" b="1" dirty="0" err="1">
                <a:solidFill>
                  <a:schemeClr val="bg1"/>
                </a:solidFill>
              </a:rPr>
              <a:t>мультимодальный</a:t>
            </a:r>
            <a:r>
              <a:rPr lang="ru-RU" sz="1200" b="1" dirty="0">
                <a:solidFill>
                  <a:schemeClr val="bg1"/>
                </a:solidFill>
              </a:rPr>
              <a:t> маршрут «Страны АТР – Китай – Кыргызстан – Узбекистан – Туркменистан – Азербайджан – Грузия - Турция – Европа»; </a:t>
            </a:r>
          </a:p>
          <a:p>
            <a:pPr marL="285750" indent="-285750" algn="just">
              <a:buFontTx/>
              <a:buChar char="-"/>
            </a:pPr>
            <a:endParaRPr lang="ru-RU" sz="1200" b="1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bg1"/>
                </a:solidFill>
              </a:rPr>
              <a:t>мультимодальный коридор «Китай – Кыргызстан – Узбекистан – Афганистан» для перевозки контейнеров железнодорожным и автомобильным транспортом;</a:t>
            </a:r>
          </a:p>
          <a:p>
            <a:pPr marL="285750" indent="-285750" algn="just">
              <a:buFontTx/>
              <a:buChar char="-"/>
            </a:pPr>
            <a:endParaRPr lang="ru-RU" sz="1200" b="1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bg1"/>
                </a:solidFill>
              </a:rPr>
              <a:t>пилотный контейнерный поезд «Иран – Туркменистан – Узбекистан –Кыргызстан»;</a:t>
            </a:r>
          </a:p>
          <a:p>
            <a:pPr algn="just"/>
            <a:endParaRPr lang="ru-RU" sz="1200" b="1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bg1"/>
                </a:solidFill>
              </a:rPr>
              <a:t>сотрудничество в рамках Организации </a:t>
            </a:r>
            <a:r>
              <a:rPr lang="ru-RU" sz="1200" b="1" dirty="0" err="1">
                <a:solidFill>
                  <a:schemeClr val="bg1"/>
                </a:solidFill>
              </a:rPr>
              <a:t>тюркоязычных</a:t>
            </a:r>
            <a:r>
              <a:rPr lang="ru-RU" sz="1200" b="1" dirty="0">
                <a:solidFill>
                  <a:schemeClr val="bg1"/>
                </a:solidFill>
              </a:rPr>
              <a:t> государств</a:t>
            </a:r>
          </a:p>
          <a:p>
            <a:pPr algn="ctr"/>
            <a:endParaRPr lang="ru-RU" sz="1050" b="1" spc="-70" dirty="0">
              <a:solidFill>
                <a:schemeClr val="bg1"/>
              </a:solidFill>
            </a:endParaRP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DFD2F9A4-EA37-4859-A46A-F9CD9FB4E0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579255"/>
              </p:ext>
            </p:extLst>
          </p:nvPr>
        </p:nvGraphicFramePr>
        <p:xfrm>
          <a:off x="234661" y="948061"/>
          <a:ext cx="5142681" cy="5617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4034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31" y="494325"/>
            <a:ext cx="4946411" cy="583361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sz="3600" dirty="0"/>
              <a:t>ПАССАЖИРОПЕРЕВОЗКИ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z="2000" b="1" smtClean="0"/>
              <a:pPr rtl="0"/>
              <a:t>3</a:t>
            </a:fld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7930" y="6184420"/>
            <a:ext cx="416379" cy="816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7853" y="4646606"/>
            <a:ext cx="416379" cy="1623553"/>
          </a:xfrm>
          <a:prstGeom prst="rect">
            <a:avLst/>
          </a:prstGeom>
          <a:solidFill>
            <a:srgbClr val="F6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55271" y="5797090"/>
            <a:ext cx="416379" cy="4689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15795" y="4800072"/>
            <a:ext cx="416379" cy="1470088"/>
          </a:xfrm>
          <a:prstGeom prst="rect">
            <a:avLst/>
          </a:prstGeom>
          <a:solidFill>
            <a:srgbClr val="F6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87294" y="5799074"/>
            <a:ext cx="416379" cy="4513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30886" y="5188016"/>
            <a:ext cx="416379" cy="1073977"/>
          </a:xfrm>
          <a:prstGeom prst="rect">
            <a:avLst/>
          </a:prstGeom>
          <a:solidFill>
            <a:srgbClr val="F6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399892" y="6075805"/>
            <a:ext cx="416379" cy="1902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55207" y="5540823"/>
            <a:ext cx="416379" cy="729336"/>
          </a:xfrm>
          <a:prstGeom prst="rect">
            <a:avLst/>
          </a:prstGeom>
          <a:solidFill>
            <a:srgbClr val="F6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444403" y="6115016"/>
            <a:ext cx="416379" cy="1619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888066" y="5424478"/>
            <a:ext cx="416379" cy="852485"/>
          </a:xfrm>
          <a:prstGeom prst="rect">
            <a:avLst/>
          </a:prstGeom>
          <a:solidFill>
            <a:srgbClr val="F6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08158" y="4395567"/>
            <a:ext cx="646798" cy="251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255,2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81715" y="4510460"/>
            <a:ext cx="767443" cy="289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254,4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650066" y="4893411"/>
            <a:ext cx="816515" cy="281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232,7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687073" y="5160771"/>
            <a:ext cx="770775" cy="412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182,4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757777" y="5036991"/>
            <a:ext cx="726622" cy="412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C000"/>
                </a:solidFill>
              </a:rPr>
              <a:t>197,3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32916" y="6339563"/>
            <a:ext cx="734786" cy="310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2021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448402" y="6339563"/>
            <a:ext cx="734786" cy="310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403624" y="6373577"/>
            <a:ext cx="734786" cy="310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2023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490699" y="6373577"/>
            <a:ext cx="734786" cy="310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9 мес. 2023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496181" y="6372205"/>
            <a:ext cx="734786" cy="310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9 мес. 2024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-109389" y="5103339"/>
            <a:ext cx="416379" cy="139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ТЫС ЧЕЛОВЕК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5208" y="5797090"/>
            <a:ext cx="529163" cy="3179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267164" y="5482044"/>
            <a:ext cx="529163" cy="330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14,3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284591" y="5424477"/>
            <a:ext cx="529163" cy="412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14,3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328929" y="5735176"/>
            <a:ext cx="529163" cy="340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11,8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388010" y="5748694"/>
            <a:ext cx="529163" cy="412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C000"/>
                </a:solidFill>
              </a:rPr>
              <a:t>11,5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090057" y="3990815"/>
            <a:ext cx="3270699" cy="235486"/>
          </a:xfrm>
          <a:prstGeom prst="rect">
            <a:avLst/>
          </a:prstGeom>
          <a:solidFill>
            <a:srgbClr val="F6B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ВНУТРИРЕСПУБЛИКАНСКОЕ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5349" y="3990815"/>
            <a:ext cx="2044707" cy="235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МЕЖДУНАРОДНОЕ 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5869354" y="288472"/>
            <a:ext cx="31261" cy="6377901"/>
          </a:xfrm>
          <a:prstGeom prst="line">
            <a:avLst/>
          </a:prstGeom>
          <a:ln w="635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Текст 7">
            <a:extLst>
              <a:ext uri="{FF2B5EF4-FFF2-40B4-BE49-F238E27FC236}">
                <a16:creationId xmlns:a16="http://schemas.microsoft.com/office/drawing/2014/main" id="{47DC4E62-1A34-4F98-A451-214F1808519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85929" y="247762"/>
            <a:ext cx="5967288" cy="6337096"/>
          </a:xfrm>
          <a:prstGeom prst="rect">
            <a:avLst/>
          </a:prstGeom>
          <a:solidFill>
            <a:schemeClr val="bg1"/>
          </a:solidFill>
        </p:spPr>
        <p:txBody>
          <a:bodyPr rtlCol="0">
            <a:normAutofit/>
          </a:bodyPr>
          <a:lstStyle/>
          <a:p>
            <a:pPr marL="0" indent="0" algn="ctr" rtl="0">
              <a:lnSpc>
                <a:spcPct val="120000"/>
              </a:lnSpc>
              <a:buNone/>
            </a:pPr>
            <a:endParaRPr lang="ru-RU" sz="1600" b="1" dirty="0"/>
          </a:p>
          <a:p>
            <a:pPr marL="0" indent="0" algn="ctr" rtl="0">
              <a:lnSpc>
                <a:spcPct val="120000"/>
              </a:lnSpc>
              <a:buNone/>
            </a:pPr>
            <a:endParaRPr lang="ru-RU" sz="1600" b="1" dirty="0"/>
          </a:p>
          <a:p>
            <a:pPr marL="0" indent="0" rtl="0">
              <a:buNone/>
            </a:pPr>
            <a:endParaRPr lang="ru-RU" sz="1400" b="1" dirty="0"/>
          </a:p>
          <a:p>
            <a:pPr marL="0" indent="0" rtl="0">
              <a:buNone/>
            </a:pPr>
            <a:endParaRPr lang="ru-RU" sz="1400" dirty="0">
              <a:solidFill>
                <a:schemeClr val="bg1"/>
              </a:solidFill>
            </a:endParaRPr>
          </a:p>
          <a:p>
            <a:pPr rtl="0"/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372" y="4106006"/>
            <a:ext cx="2699912" cy="2388804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Заголовок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 txBox="1">
            <a:spLocks/>
          </p:cNvSpPr>
          <p:nvPr/>
        </p:nvSpPr>
        <p:spPr>
          <a:xfrm>
            <a:off x="9069573" y="4423558"/>
            <a:ext cx="2828260" cy="17297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chemeClr val="tx1"/>
                </a:solidFill>
              </a:rPr>
              <a:t>ВСЕГО 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ВНУТРИРЕСП-ИЕ ПЕРЕВОЗКИ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9 мес. 2024 года</a:t>
            </a:r>
            <a:endParaRPr lang="ru-RU" sz="2800" dirty="0"/>
          </a:p>
          <a:p>
            <a:pPr algn="ctr"/>
            <a:endParaRPr lang="ru-RU" sz="2400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3300" dirty="0">
                <a:solidFill>
                  <a:srgbClr val="FF0000"/>
                </a:solidFill>
              </a:rPr>
              <a:t>18,4</a:t>
            </a:r>
            <a:r>
              <a:rPr lang="ru-RU" sz="3300" dirty="0">
                <a:solidFill>
                  <a:schemeClr val="tx1"/>
                </a:solidFill>
              </a:rPr>
              <a:t> МЛН СОМ</a:t>
            </a:r>
          </a:p>
        </p:txBody>
      </p:sp>
      <p:sp>
        <p:nvSpPr>
          <p:cNvPr id="44" name="Заголовок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 txBox="1">
            <a:spLocks/>
          </p:cNvSpPr>
          <p:nvPr/>
        </p:nvSpPr>
        <p:spPr>
          <a:xfrm>
            <a:off x="6326372" y="735144"/>
            <a:ext cx="5688419" cy="10108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ДОХОДЫ </a:t>
            </a:r>
          </a:p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ОТ ВНУТРИРЕСПУБ-КИХ</a:t>
            </a:r>
          </a:p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chemeClr val="tx1"/>
                </a:solidFill>
                <a:latin typeface="+mn-lt"/>
              </a:rPr>
              <a:t>ПАССАЖИРСКИХ ПЕРЕВОЗОК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5" name="Заголовок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 txBox="1">
            <a:spLocks/>
          </p:cNvSpPr>
          <p:nvPr/>
        </p:nvSpPr>
        <p:spPr>
          <a:xfrm>
            <a:off x="9186531" y="1820411"/>
            <a:ext cx="2828260" cy="21704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200" dirty="0">
                <a:solidFill>
                  <a:schemeClr val="tx1"/>
                </a:solidFill>
              </a:rPr>
              <a:t>ДОХОДЫ ОТ </a:t>
            </a:r>
          </a:p>
          <a:p>
            <a:pPr algn="ctr"/>
            <a:r>
              <a:rPr lang="ru-RU" sz="4200" dirty="0">
                <a:solidFill>
                  <a:schemeClr val="tx1"/>
                </a:solidFill>
              </a:rPr>
              <a:t>4 МОДЕРНИЗИРОВАННЫХ ВАГОНОВ</a:t>
            </a:r>
          </a:p>
          <a:p>
            <a:pPr algn="ctr"/>
            <a:r>
              <a:rPr lang="ru-RU" sz="4200" dirty="0">
                <a:solidFill>
                  <a:schemeClr val="tx1"/>
                </a:solidFill>
              </a:rPr>
              <a:t>(ЛЮКС, 2 ВИПА, </a:t>
            </a:r>
          </a:p>
          <a:p>
            <a:pPr algn="ctr"/>
            <a:r>
              <a:rPr lang="ru-RU" sz="4200" dirty="0">
                <a:solidFill>
                  <a:schemeClr val="tx1"/>
                </a:solidFill>
              </a:rPr>
              <a:t>ВИП-купе)</a:t>
            </a:r>
          </a:p>
          <a:p>
            <a:pPr algn="ctr"/>
            <a:r>
              <a:rPr lang="ru-RU" sz="4000" dirty="0">
                <a:solidFill>
                  <a:schemeClr val="tx1"/>
                </a:solidFill>
              </a:rPr>
              <a:t>за летний период 2024 года  направлением Бишкек-2 – Рыбачье</a:t>
            </a:r>
          </a:p>
          <a:p>
            <a:pPr algn="ctr"/>
            <a:r>
              <a:rPr lang="ru-RU" sz="4000" dirty="0">
                <a:solidFill>
                  <a:schemeClr val="tx1"/>
                </a:solidFill>
              </a:rPr>
              <a:t>составили</a:t>
            </a:r>
          </a:p>
          <a:p>
            <a:pPr algn="ctr"/>
            <a:endParaRPr lang="ru-RU" sz="4000" dirty="0">
              <a:solidFill>
                <a:srgbClr val="FF0000"/>
              </a:solidFill>
            </a:endParaRPr>
          </a:p>
          <a:p>
            <a:pPr algn="ctr"/>
            <a:r>
              <a:rPr lang="ru-RU" sz="6300" dirty="0">
                <a:solidFill>
                  <a:srgbClr val="FF0000"/>
                </a:solidFill>
              </a:rPr>
              <a:t>15,2</a:t>
            </a:r>
            <a:r>
              <a:rPr lang="ru-RU" sz="6300" dirty="0">
                <a:solidFill>
                  <a:schemeClr val="tx1"/>
                </a:solidFill>
              </a:rPr>
              <a:t> МЛН СОМ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436" y="1882838"/>
            <a:ext cx="2781848" cy="196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7" name="Диаграмма 46">
            <a:extLst>
              <a:ext uri="{FF2B5EF4-FFF2-40B4-BE49-F238E27FC236}">
                <a16:creationId xmlns:a16="http://schemas.microsoft.com/office/drawing/2014/main" id="{36E7B61A-BE6B-422E-BA33-EB4754AFAD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0926540"/>
              </p:ext>
            </p:extLst>
          </p:nvPr>
        </p:nvGraphicFramePr>
        <p:xfrm>
          <a:off x="66912" y="1028779"/>
          <a:ext cx="5617127" cy="2876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0973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 txBox="1">
            <a:spLocks/>
          </p:cNvSpPr>
          <p:nvPr/>
        </p:nvSpPr>
        <p:spPr>
          <a:xfrm>
            <a:off x="1159955" y="5400266"/>
            <a:ext cx="11274725" cy="769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sz="4400" dirty="0"/>
              <a:t>КИТАЙ-КЫРГЫЗСТАН-УЗБЕКИСТАН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 txBox="1">
            <a:spLocks/>
          </p:cNvSpPr>
          <p:nvPr/>
        </p:nvSpPr>
        <p:spPr>
          <a:xfrm>
            <a:off x="3095328" y="4374392"/>
            <a:ext cx="7867809" cy="769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sz="2800" dirty="0"/>
              <a:t>БАЛЫКЧЫ-КОЧКОР-КАРА-КЕЧЕ-МАКМАЛ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 txBox="1">
            <a:spLocks/>
          </p:cNvSpPr>
          <p:nvPr/>
        </p:nvSpPr>
        <p:spPr>
          <a:xfrm>
            <a:off x="4718812" y="2718383"/>
            <a:ext cx="5289847" cy="769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ru-RU" sz="2400" dirty="0"/>
              <a:t>БАЛЫКЧЫ - ТАМЧЫ – ЧОЛПОН-АТА 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042" y="1"/>
            <a:ext cx="7194958" cy="279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 txBox="1">
            <a:spLocks/>
          </p:cNvSpPr>
          <p:nvPr/>
        </p:nvSpPr>
        <p:spPr>
          <a:xfrm>
            <a:off x="69011" y="109948"/>
            <a:ext cx="11619781" cy="769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sz="4800" dirty="0"/>
              <a:t>ИНФРАСТРУКТУРНЫЕ ПРОЕКТЫ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0" y="3773424"/>
            <a:ext cx="2975042" cy="2963806"/>
          </a:xfrm>
          <a:prstGeom prst="line">
            <a:avLst/>
          </a:prstGeom>
          <a:ln w="139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316" y="769457"/>
            <a:ext cx="5056358" cy="202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 txBox="1">
            <a:spLocks/>
          </p:cNvSpPr>
          <p:nvPr/>
        </p:nvSpPr>
        <p:spPr>
          <a:xfrm>
            <a:off x="4186763" y="3726065"/>
            <a:ext cx="5684941" cy="580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sz="2400" dirty="0"/>
              <a:t>БАЛЫКЧЫ - БОКОНБАЕВО – КАРАКОЛ</a:t>
            </a:r>
          </a:p>
        </p:txBody>
      </p:sp>
      <p:sp>
        <p:nvSpPr>
          <p:cNvPr id="24" name="Лента лицом вниз 23"/>
          <p:cNvSpPr/>
          <p:nvPr/>
        </p:nvSpPr>
        <p:spPr>
          <a:xfrm>
            <a:off x="0" y="3200162"/>
            <a:ext cx="3135802" cy="1146523"/>
          </a:xfrm>
          <a:prstGeom prst="ribbon">
            <a:avLst/>
          </a:prstGeom>
          <a:solidFill>
            <a:srgbClr val="B6DF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СВЫШЕ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900 км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199368B-CF1E-44F4-B19B-A5121E3E2C75}"/>
              </a:ext>
            </a:extLst>
          </p:cNvPr>
          <p:cNvSpPr txBox="1">
            <a:spLocks/>
          </p:cNvSpPr>
          <p:nvPr/>
        </p:nvSpPr>
        <p:spPr>
          <a:xfrm>
            <a:off x="2852752" y="3286967"/>
            <a:ext cx="9154089" cy="4635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Ведутся переговоры выделения грантовых средств ЕАБР для разработки ООО «РЖД Интернешнл» ТЭО проекта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CE24CA07-C098-4DA4-BDF6-8F85854E0A19}"/>
              </a:ext>
            </a:extLst>
          </p:cNvPr>
          <p:cNvSpPr txBox="1">
            <a:spLocks/>
          </p:cNvSpPr>
          <p:nvPr/>
        </p:nvSpPr>
        <p:spPr>
          <a:xfrm>
            <a:off x="2585898" y="4153862"/>
            <a:ext cx="4265828" cy="4635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Ведется поиск инвесторов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588CCB2F-A1D7-40FE-9948-2400A536056E}"/>
              </a:ext>
            </a:extLst>
          </p:cNvPr>
          <p:cNvSpPr txBox="1">
            <a:spLocks/>
          </p:cNvSpPr>
          <p:nvPr/>
        </p:nvSpPr>
        <p:spPr>
          <a:xfrm>
            <a:off x="3355596" y="5020757"/>
            <a:ext cx="8767495" cy="424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В настоящее время ведутся работы на 38 км, в 2024 году будет построено 40 км в рамках строительства 63,5 км</a:t>
            </a: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F2026C36-1C11-4BA1-B2C6-7DEBE23B98CD}"/>
              </a:ext>
            </a:extLst>
          </p:cNvPr>
          <p:cNvSpPr txBox="1">
            <a:spLocks/>
          </p:cNvSpPr>
          <p:nvPr/>
        </p:nvSpPr>
        <p:spPr>
          <a:xfrm>
            <a:off x="796955" y="6063901"/>
            <a:ext cx="11554567" cy="724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5400" b="1" kern="12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Подписано трехстороннее Соглашение о сотрудничестве по совместному продвижению проекта;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Создана совместная проектная компания </a:t>
            </a:r>
            <a:r>
              <a:rPr lang="ru-RU" sz="1600" dirty="0" err="1">
                <a:solidFill>
                  <a:schemeClr val="tx1"/>
                </a:solidFill>
              </a:rPr>
              <a:t>ОсОО</a:t>
            </a:r>
            <a:r>
              <a:rPr lang="ru-RU" sz="1600" dirty="0">
                <a:solidFill>
                  <a:schemeClr val="tx1"/>
                </a:solidFill>
              </a:rPr>
              <a:t> «Железнодорожная компания Китай-Кыргызстан-Узбекистан»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27 декабря 2024 года состоялась торжественная церемония запуска строительства железной дороги «Китай-Кыргызстан-Узбекистан».</a:t>
            </a:r>
          </a:p>
        </p:txBody>
      </p:sp>
    </p:spTree>
    <p:extLst>
      <p:ext uri="{BB962C8B-B14F-4D97-AF65-F5344CB8AC3E}">
        <p14:creationId xmlns:p14="http://schemas.microsoft.com/office/powerpoint/2010/main" val="264944602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90" y="325976"/>
            <a:ext cx="11214100" cy="978729"/>
          </a:xfrm>
        </p:spPr>
        <p:txBody>
          <a:bodyPr rtlCol="0"/>
          <a:lstStyle/>
          <a:p>
            <a:pPr rtl="0"/>
            <a:r>
              <a:rPr lang="ru-RU" dirty="0"/>
              <a:t>ОБНОВЛЕНИЕ ПАРКА СПЕЦ ТЕХНИКИ И  КАМЕР ВИДЕОНАБЛЮДЕНИЯ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z="2000" b="1" smtClean="0"/>
              <a:pPr rtl="0"/>
              <a:t>5</a:t>
            </a:fld>
            <a:endParaRPr lang="ru-RU" sz="2000" b="1"/>
          </a:p>
        </p:txBody>
      </p:sp>
      <p:grpSp>
        <p:nvGrpSpPr>
          <p:cNvPr id="5" name="Группа 4"/>
          <p:cNvGrpSpPr/>
          <p:nvPr/>
        </p:nvGrpSpPr>
        <p:grpSpPr>
          <a:xfrm>
            <a:off x="379536" y="1285870"/>
            <a:ext cx="11467675" cy="5509697"/>
            <a:chOff x="1814" y="-6836"/>
            <a:chExt cx="2823608" cy="4908995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1814" y="-6836"/>
              <a:ext cx="2823608" cy="4908995"/>
            </a:xfrm>
            <a:prstGeom prst="roundRect">
              <a:avLst>
                <a:gd name="adj" fmla="val 10000"/>
              </a:avLst>
            </a:prstGeom>
            <a:solidFill>
              <a:srgbClr val="00213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1814" y="2023206"/>
              <a:ext cx="2823608" cy="2817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 dirty="0">
                <a:solidFill>
                  <a:schemeClr val="bg1"/>
                </a:solidFill>
              </a:endParaRPr>
            </a:p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>
                <a:solidFill>
                  <a:schemeClr val="bg1"/>
                </a:solidFill>
              </a:endParaRPr>
            </a:p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dirty="0">
                <a:solidFill>
                  <a:schemeClr val="bg1"/>
                </a:solidFill>
              </a:endParaRPr>
            </a:p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0" name="Picture 2" descr="F:\фото 230523\IMG_17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721" y="2538072"/>
            <a:ext cx="1298815" cy="109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4" descr="https://promtorg174.ru/wp-content/uploads/pricep_2pts10_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6" descr="https://promtorg174.ru/wp-content/uploads/pricep_2pts10_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8" descr="https://promtorg174.ru/wp-content/uploads/pricep_2pts10_4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10" descr="https://promtorg174.ru/wp-content/uploads/pricep_2pts10_4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12" descr="https://promtorg174.ru/wp-content/uploads/pricep_2pts10_4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14" descr="https://promtorg174.ru/wp-content/uploads/pricep_2pts10_4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6" descr="https://promtorg174.ru/wp-content/uploads/pricep_2pts10_4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18" descr="https://promtorg174.ru/wp-content/uploads/pricep_2pts10_4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8" name="Picture 20" descr="https://avatars.mds.yandex.net/i?id=dac844ce32e6fad0d00fc29419a0f660bfb39a52-7094423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22" y="2669536"/>
            <a:ext cx="1260489" cy="87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s://agriworld.nt-rt.ru/files/price/images/126136/mjknbqvgruqfarmlq1r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521" y="1583450"/>
            <a:ext cx="1260490" cy="9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AutoShape 24" descr="https://manipulator-avtokran.ru/assets/images/c55eafa31676802354d4fb43a8d98c43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26" descr="https://manipulator-avtokran.ru/assets/images/c55eafa31676802354d4fb43a8d98c43.jp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8" descr="https://manipulator-avtokran.ru/assets/images/c55eafa31676802354d4fb43a8d98c43.jpg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AutoShape 30" descr="https://www.gbiural.ru/upload/iblock/9cf/9cfe434e227a075fe3f71ea9cb490ad3.png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80" name="Picture 32" descr="https://st2.stpulscen.ru/images/product/423/166/651_bi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59" y="1575052"/>
            <a:ext cx="1260488" cy="10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1984375" y="139038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ОБНОВЛЕНИЕ ПАРКА СПЕЦ ТЕХНИКИ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831072" y="1758356"/>
            <a:ext cx="495048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ПРИОБРЕТЕНЫ: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- 100 полувагонов у «</a:t>
            </a:r>
            <a:r>
              <a:rPr lang="ru-RU" sz="1600" dirty="0" err="1">
                <a:solidFill>
                  <a:schemeClr val="bg1"/>
                </a:solidFill>
              </a:rPr>
              <a:t>АлтайВагон</a:t>
            </a:r>
            <a:r>
              <a:rPr lang="ru-RU" sz="1600" dirty="0">
                <a:solidFill>
                  <a:schemeClr val="bg1"/>
                </a:solidFill>
              </a:rPr>
              <a:t>»,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оборудование для обточки колесных пар «</a:t>
            </a:r>
            <a:r>
              <a:rPr lang="en-US" sz="1600" dirty="0" err="1">
                <a:solidFill>
                  <a:schemeClr val="bg1"/>
                </a:solidFill>
              </a:rPr>
              <a:t>Trionfatore</a:t>
            </a:r>
            <a:r>
              <a:rPr lang="ru-RU" sz="1600" dirty="0">
                <a:solidFill>
                  <a:schemeClr val="bg1"/>
                </a:solidFill>
              </a:rPr>
              <a:t>»,  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  кран-манипулятор автомобильный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bg1"/>
                </a:solidFill>
              </a:rPr>
              <a:t>10 тракторных прицепов,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bg1"/>
                </a:solidFill>
              </a:rPr>
              <a:t>три автопогрузчика,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bg1"/>
                </a:solidFill>
              </a:rPr>
              <a:t>щековая дробилка (обработка камня).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bg1"/>
                </a:solidFill>
              </a:rPr>
              <a:t>- 17 ед. легковых авто транспортных средств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1" name="AutoShape 34" descr="https://img.freepik.com/premium-photo/cctv-closed-circuit-camera-tv-monitoring-at-house-village-building-construction-security-system-concept_39768-6907.jpg?size=626&amp;ext=jpg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84" name="Picture 36" descr="https://thumbs.dreamstime.com/b/wireless-security-cameras-closed-circuit-television-cctv-transmit-video-audio-signal-to-receiver-radio-band-14605527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497" y="1395607"/>
            <a:ext cx="2298103" cy="219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1984375" y="263153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80095" y="4108166"/>
            <a:ext cx="891190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УСТАНОВЛЕНЫ КАМЕРЫ ВИДЕОНАБЛЮДЕНИЯ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400" b="1" dirty="0">
                <a:solidFill>
                  <a:schemeClr val="bg1"/>
                </a:solidFill>
              </a:rPr>
              <a:t>СТАНЦИЯ  КАЙЫНДЫ, БИШКЕК-1, АЛАМЕДИН,</a:t>
            </a:r>
          </a:p>
          <a:p>
            <a:pPr marL="285750" indent="-285750">
              <a:buFontTx/>
              <a:buChar char="-"/>
            </a:pPr>
            <a:r>
              <a:rPr lang="ru-RU" sz="1400" b="1" dirty="0">
                <a:solidFill>
                  <a:schemeClr val="bg1"/>
                </a:solidFill>
              </a:rPr>
              <a:t>УСТАНОВЛЕНЫ АППАРАТЫ ОНЛАЙН-ККМ  НА ТОВАРНЫХ СТАНЦИЯХ  КТЖ ДЛЯ РАБОТЫ С КЛИЕНТАМИ В БЕЗНАЛИЧНОЙ ФОРМЕ,</a:t>
            </a:r>
          </a:p>
          <a:p>
            <a:pPr marL="285750" indent="-285750">
              <a:buFontTx/>
              <a:buChar char="-"/>
            </a:pPr>
            <a:r>
              <a:rPr lang="ru-RU" sz="1400" b="1" dirty="0">
                <a:solidFill>
                  <a:schemeClr val="bg1"/>
                </a:solidFill>
              </a:rPr>
              <a:t>УСТАНОВЛЕНЫ ВЕСЫ НА СТАНЦИИ БИШКЕК-1, БЕЛОВОДСКАЯ,</a:t>
            </a:r>
          </a:p>
          <a:p>
            <a:pPr marL="285750" indent="-285750">
              <a:buFontTx/>
              <a:buChar char="-"/>
            </a:pPr>
            <a:r>
              <a:rPr lang="ru-RU" sz="1400" b="1" dirty="0">
                <a:solidFill>
                  <a:schemeClr val="bg1"/>
                </a:solidFill>
              </a:rPr>
              <a:t>ПРОВЕДЕНЫ РАБОТЫ ПО РЕКОНСТРУКЦИИ ДЕЙСТВУЮЩЕГО НЕОХРАНЯЕМОГО ПЕРЕЕЗДА НА ОХРАНЯЕМЫЙ ПЕРЕЕЗД С АВТОМАТИЧЕСКИМ ШЛАГБАУМОМ Ж/М АЛА-ТОО, А ТАКЖЕ РЕКОНСТРУКЦИЯ ПРОИЗВОДСТВЕННЫХ ЗДАНИЙ,</a:t>
            </a:r>
          </a:p>
          <a:p>
            <a:pPr marL="285750" indent="-285750">
              <a:buFontTx/>
              <a:buChar char="-"/>
            </a:pPr>
            <a:r>
              <a:rPr lang="ru-RU" sz="1400" b="1" dirty="0">
                <a:solidFill>
                  <a:schemeClr val="bg1"/>
                </a:solidFill>
              </a:rPr>
              <a:t>ПРОВЕДЕНЫ РАБОТЫ ПО ОГРАЖДЕНИЮ ЖД ДОРОГИ В Г. КАРА-БАЛТА, Ж/М АЛА-ТОО, Г. БИШКЕК,</a:t>
            </a:r>
          </a:p>
          <a:p>
            <a:pPr marL="285750" indent="-285750">
              <a:buFontTx/>
              <a:buChar char="-"/>
            </a:pPr>
            <a:r>
              <a:rPr lang="ru-RU" sz="1400" b="1" dirty="0">
                <a:solidFill>
                  <a:schemeClr val="bg1"/>
                </a:solidFill>
              </a:rPr>
              <a:t>ПОСТРОЕН ПУТЕПРОВОД В СОКУЛУКЕ И ВЕДУТСЯ РАБОТЫ ПО СТРОИТЕЛЬСТВУ ПУТЕПРОВОДА В Г.БИШКЕК ПО УЛ. ЧАПАЕВА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86" y="4108166"/>
            <a:ext cx="1573684" cy="104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23983" y="4774530"/>
            <a:ext cx="1520782" cy="238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id="{41AD3C25-7997-4264-99CE-8E53D819E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653" y="1378723"/>
            <a:ext cx="1260912" cy="1122521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75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96" y="298376"/>
            <a:ext cx="11214100" cy="535531"/>
          </a:xfrm>
        </p:spPr>
        <p:txBody>
          <a:bodyPr rtlCol="0"/>
          <a:lstStyle/>
          <a:p>
            <a:pPr rtl="0"/>
            <a:r>
              <a:rPr lang="ru-RU" dirty="0"/>
              <a:t>ДОСТИЖЕНИЯ/УСПЕХИ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6204946" y="2478051"/>
            <a:ext cx="5183188" cy="809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20741" y="833907"/>
            <a:ext cx="11568409" cy="5475767"/>
          </a:xfrm>
        </p:spPr>
        <p:txBody>
          <a:bodyPr>
            <a:noAutofit/>
          </a:bodyPr>
          <a:lstStyle/>
          <a:p>
            <a:pPr algn="just"/>
            <a:r>
              <a:rPr lang="ru-RU" sz="1250" b="1" dirty="0"/>
              <a:t>В НАСТОЯЩЕЕ ВРЕМЯ ГП «НК «КТЖ» ОСВАИВАЕТ НОВЫЕ ВИДЫ РЕМОНТА ЛОКОМОТИВОВ, КОТОРЫЕ РАНЕЕ ПРОВОДИЛИСЬ ЗА ПРЕДЕЛАМИ КЫРГЫЗСКОЙ РЕСПУБЛИКИ. ЭТО СУЩЕСТВЕННО СНИЗИТ ЗАТРАТЫ КЫРГЫЗСКОЙ ЖЕЛЕЗНОЙ ДОРОГИ В СРЕДНЕМ С 25,0 МЛН. СОМОВ ДО 5,3 МЛН.СОМОВ.</a:t>
            </a:r>
          </a:p>
          <a:p>
            <a:pPr algn="just"/>
            <a:r>
              <a:rPr lang="ru-RU" sz="1250" b="1" dirty="0"/>
              <a:t>ПРОВЕДЕНА РАБОТА ПО УВЕЛИЧЕНИЮ ПРОПУСКНОЙ СПОСОБНОСТИ СТАНЦИИ АЛАМЕДИН – УДЛИНЕНИЕ ПОДКРАНОВОГО ПУТИ НА 100 М С ЦЕЛЬЮ УВЕЛИЧЕНИЯ ФРОНТА ВЫГРУЗКИ И СКЛАДИРОВАНИЯ КОНТЕЙНЕРОВ. </a:t>
            </a:r>
          </a:p>
          <a:p>
            <a:pPr algn="just"/>
            <a:r>
              <a:rPr lang="ky-KG" sz="1250" b="1" dirty="0"/>
              <a:t>СОВМЕСТНО С АЗИАТСКИМ БАНКОМ РАЗВИТИЯ БЫЛА ПРОВЕДЕНА РАБОТА ПО ИЗУЧЕНИЮ ПЕРСПЕКТИВНОГО ГРУЗОПОТОКА ПО ЖЕЛЕЗНОЙ ДОРОГЕ КИТАЙ – КЫРГЫЗСТАН – УЗБЕКИСТАН.</a:t>
            </a:r>
            <a:endParaRPr lang="ru-RU" sz="1250" b="1" dirty="0"/>
          </a:p>
          <a:p>
            <a:pPr algn="just"/>
            <a:r>
              <a:rPr lang="ru-RU" sz="1250" b="1" dirty="0"/>
              <a:t>КОНТЕЙНЕРНЫЕ ПЕРЕВОЗКИ МЕЖДУНАРОДНОЙ ТРАНЗИТНОЙ СТАНЦИИ «ОШ» КЫРГЫЗСКОЙ ЖЕЛЕЗНОЙ ДОРОГИ ПРЕВЫШАЮТ 500 КОНТЕЙНЕРОВ В МЕСЯЦ.</a:t>
            </a:r>
          </a:p>
          <a:p>
            <a:pPr algn="just"/>
            <a:r>
              <a:rPr lang="ru-RU" sz="1250" b="1" dirty="0"/>
              <a:t>В РАМКАХ ЦИФРОВИЗАЦИИ МОДЕРНИЗИРОВАНЫ СЕРВИСЫ ПРЕДОСТАВЛЕНИЯ ИНФОРМАЦИОННЫХ УСЛУГ, ЧЕРЕЗ ОФИЦИАЛЬНЫЙ САЙТ КОМПАНИИ. ДАННЫЕ СЕРВИСЫ ПОЗВОЛЯЮТ КЛИЕНТАМ УДАЛЕННО, БЕЗ ЛИЧНОГО КОНТАКТА СО СПЕЦИАЛИСТАМИ ПРЕДПРИЯТИЯ ВОСПОЛЬЗОВАТЬСЯ УСЛУГАМИ ПО ГРУЗОПЕРЕВОЗКЕ.</a:t>
            </a:r>
          </a:p>
          <a:p>
            <a:pPr algn="just"/>
            <a:r>
              <a:rPr lang="ru-RU" sz="1250" b="1" dirty="0"/>
              <a:t>ПРОВЕДЕНА РАБОТА ПО ДОСТУПНОСТИ ОНЛАЙН ПРИОБРЕТЕНИЯ ПАССАЖИРСКИХ ЖД БИЛЕТОВ ВО ВНУТРИРЕСПУБЛИКАНСКОМ СООБЩЕНИИ ПУТЕМ ЗАПУСКА НОВОГО МОБИЛЬНОГО ПРИЛОЖЕНИЯ, А ТАКЖЕ ЧЕРЕЗ  САЙТ ПОКУПКИ БИЛЕТОВ.</a:t>
            </a:r>
          </a:p>
          <a:p>
            <a:pPr algn="just"/>
            <a:r>
              <a:rPr lang="ru-RU" sz="1250" b="1" dirty="0"/>
              <a:t>ПОВЫШЕНИЕ СОЦИАЛЬНЫХ ГАРАНТИЙ КОЛЛЕКТИВА ГП «НК «КТЖ» - УВЕЛИЧЕНИЕ ДОЛЖНОСТНЫХ ОКЛАДОВ И ЧАСОВЫХ ТАРИФНЫХ СТАВОК РАБОТНИКОВ  В 2023 ГОДУ НА 15 ПРОЦЕНТОВ.</a:t>
            </a:r>
          </a:p>
          <a:p>
            <a:pPr algn="just"/>
            <a:r>
              <a:rPr lang="ru-RU" sz="1250" b="1" dirty="0"/>
              <a:t>ПРОВЕДЕН РЕБРЕНДИНГ ФОРМЕННОЙ ВЕДОМСТВЕННОЙ ОДЕЖДЫ И СПЕЦОДЕЖДЫ ДЛЯ РАБОТНИКОВ КОМПАНИИ. ВНЕСЕНЫ ДОПОЛНЕНИЯ В ЭЛЕМЕНТЫ ФУРНИТУРЫ, УЛУЧШЕНЫ МАТЕРИАЛЫ И ДИЗАЙН. КОМПАНИЯ ЕЖЕГОДНО ЗАКУПАЕТ ПОРЯДКА 3500 КОМПЛЕКТОВ СПЕЦОДЕЖДЫ И ВЕДОМСТВЕННОЙ ФОРМЫ ДЛЯ СВОИХ СОТРУДНИКОВ.</a:t>
            </a:r>
          </a:p>
          <a:p>
            <a:pPr algn="just"/>
            <a:r>
              <a:rPr lang="ru-RU" sz="1250" b="1" dirty="0"/>
              <a:t>ПРОВЕДЕН КАПИТАЛЬНЫЙ РЕМОНТ ЗДАНИЯ ЦЕНТРАЛЬНОГО ВОКЗАЛА СТАНЦИИ БИШКЕК-2, РАСПОЛОЖЕННЫЙ НА БУЛЬВАРЕ ЭРКИНДИК.</a:t>
            </a:r>
          </a:p>
          <a:p>
            <a:pPr algn="just"/>
            <a:r>
              <a:rPr lang="ru-RU" sz="1250" b="1" dirty="0"/>
              <a:t>ПРОВЕДЕНЫ РАБОТЫ ПО УЛУЧШЕНИЮ УСЛОВИЙ ПРЕДОСТАВЛЕНИЯ В АРЕНДУ ГОСУДАРСТВЕННОГО ИМУЩЕСТВА И ГОСУДАРСТВЕННЫХ ЗЕМЕЛЬНЫХ УЧАСТКОВ, НАХОДЯЩИХСЯ НА БАЛАНСЕ И В ОПЕРАТИВНОМ ПОЛЬЗОВАНИИ ГП «НК «КЫРГЫЗ ТЕМИР ЖОЛУ».  СОЗДАНА ЭЛЕКТРОННАЯ БАЗА ДАННЫХ ТЕХНИЧЕСКОЙ ДОКУМЕНТАЦИИ: ОЦИФРОВАНО 91 ПРАВОУСТАНАВЛИВАЮЩИХ И ПРАВОУДОСТОВЕРЯЮЩИХ ДОКУМЕНТОВ ГП «НК «КЫРГЫЗ ТЕМИР ЖОЛУ». </a:t>
            </a:r>
          </a:p>
        </p:txBody>
      </p:sp>
    </p:spTree>
    <p:extLst>
      <p:ext uri="{BB962C8B-B14F-4D97-AF65-F5344CB8AC3E}">
        <p14:creationId xmlns:p14="http://schemas.microsoft.com/office/powerpoint/2010/main" val="190792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698" y="4285134"/>
            <a:ext cx="9920176" cy="1243584"/>
          </a:xfrm>
        </p:spPr>
        <p:txBody>
          <a:bodyPr rtlCol="0"/>
          <a:lstStyle/>
          <a:p>
            <a:pPr rtl="0"/>
            <a:r>
              <a:rPr lang="ru-RU" dirty="0"/>
              <a:t>БЛАГОДАРИМ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2977186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f66687569_win32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677666_TF66687569" id="{8088A86A-5DE3-4754-A836-2A3C30D038B3}" vid="{7A96DF9F-A41C-4EE8-8C3F-8182B482B13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B67ACAB-C3DC-429D-A23C-0723C084FE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95DE24-D6C3-4A00-9085-D9594C193A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992231-163D-4428-A2B8-DA1FE0274129}">
  <ds:schemaRefs>
    <ds:schemaRef ds:uri="http://schemas.microsoft.com/sharepoint/v3"/>
    <ds:schemaRef ds:uri="http://purl.org/dc/dcmitype/"/>
    <ds:schemaRef ds:uri="http://schemas.microsoft.com/office/2006/documentManagement/types"/>
    <ds:schemaRef ds:uri="fb0879af-3eba-417a-a55a-ffe6dcd6ca77"/>
    <ds:schemaRef ds:uri="http://schemas.microsoft.com/office/infopath/2007/PartnerControls"/>
    <ds:schemaRef ds:uri="http://purl.org/dc/terms/"/>
    <ds:schemaRef ds:uri="http://www.w3.org/XML/1998/namespace"/>
    <ds:schemaRef ds:uri="http://schemas.openxmlformats.org/package/2006/metadata/core-properties"/>
    <ds:schemaRef ds:uri="6dc4bcd6-49db-4c07-9060-8acfc67cef9f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tf66687569_win32</Template>
  <TotalTime>0</TotalTime>
  <Words>730</Words>
  <Application>Microsoft Office PowerPoint</Application>
  <PresentationFormat>Широкоэкранный</PresentationFormat>
  <Paragraphs>118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Segoe UI</vt:lpstr>
      <vt:lpstr>Segoe UI Black</vt:lpstr>
      <vt:lpstr>Trade Gothic LT Pro</vt:lpstr>
      <vt:lpstr>Trebuchet MS</vt:lpstr>
      <vt:lpstr>Verdana</vt:lpstr>
      <vt:lpstr>tf66687569_win32</vt:lpstr>
      <vt:lpstr>Презентация PowerPoint</vt:lpstr>
      <vt:lpstr>Презентация PowerPoint</vt:lpstr>
      <vt:lpstr>ПАССАЖИРОПЕРЕВОЗКИ</vt:lpstr>
      <vt:lpstr>Презентация PowerPoint</vt:lpstr>
      <vt:lpstr>ОБНОВЛЕНИЕ ПАРКА СПЕЦ ТЕХНИКИ И  КАМЕР ВИДЕОНАБЛЮДЕНИЯ</vt:lpstr>
      <vt:lpstr>ДОСТИЖЕНИЯ/УСПЕХИ</vt:lpstr>
      <vt:lpstr>БЛАГОДАРИМ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2023-01-18T09:49:05Z</dcterms:created>
  <dcterms:modified xsi:type="dcterms:W3CDTF">2025-02-10T07:40:06Z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