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84" r:id="rId1"/>
  </p:sldMasterIdLst>
  <p:notesMasterIdLst>
    <p:notesMasterId r:id="rId15"/>
  </p:notesMasterIdLst>
  <p:sldIdLst>
    <p:sldId id="425" r:id="rId2"/>
    <p:sldId id="427" r:id="rId3"/>
    <p:sldId id="429" r:id="rId4"/>
    <p:sldId id="431" r:id="rId5"/>
    <p:sldId id="432" r:id="rId6"/>
    <p:sldId id="443" r:id="rId7"/>
    <p:sldId id="433" r:id="rId8"/>
    <p:sldId id="434" r:id="rId9"/>
    <p:sldId id="437" r:id="rId10"/>
    <p:sldId id="439" r:id="rId11"/>
    <p:sldId id="440" r:id="rId12"/>
    <p:sldId id="441" r:id="rId13"/>
    <p:sldId id="442" r:id="rId14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  <a:srgbClr val="CC0000"/>
    <a:srgbClr val="FF681D"/>
    <a:srgbClr val="AA72D4"/>
    <a:srgbClr val="9900FF"/>
    <a:srgbClr val="F8B85A"/>
    <a:srgbClr val="CD7E09"/>
    <a:srgbClr val="D58209"/>
    <a:srgbClr val="CCECFF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4" autoAdjust="0"/>
    <p:restoredTop sz="90663" autoAdjust="0"/>
  </p:normalViewPr>
  <p:slideViewPr>
    <p:cSldViewPr>
      <p:cViewPr>
        <p:scale>
          <a:sx n="95" d="100"/>
          <a:sy n="95" d="100"/>
        </p:scale>
        <p:origin x="-336" y="-8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2945658" cy="496333"/>
          </a:xfrm>
          <a:prstGeom prst="rect">
            <a:avLst/>
          </a:prstGeom>
        </p:spPr>
        <p:txBody>
          <a:bodyPr vert="horz" lIns="91405" tIns="45702" rIns="91405" bIns="4570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7" y="2"/>
            <a:ext cx="2945658" cy="496333"/>
          </a:xfrm>
          <a:prstGeom prst="rect">
            <a:avLst/>
          </a:prstGeom>
        </p:spPr>
        <p:txBody>
          <a:bodyPr vert="horz" lIns="91405" tIns="45702" rIns="91405" bIns="45702" rtlCol="0"/>
          <a:lstStyle>
            <a:lvl1pPr algn="r">
              <a:defRPr sz="1200"/>
            </a:lvl1pPr>
          </a:lstStyle>
          <a:p>
            <a:fld id="{99B9A52A-F7AF-48BE-B7E8-805345F7BB9D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5" tIns="45702" rIns="91405" bIns="4570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8"/>
            <a:ext cx="5438140" cy="4466987"/>
          </a:xfrm>
          <a:prstGeom prst="rect">
            <a:avLst/>
          </a:prstGeom>
        </p:spPr>
        <p:txBody>
          <a:bodyPr vert="horz" lIns="91405" tIns="45702" rIns="91405" bIns="4570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28584"/>
            <a:ext cx="2945658" cy="496333"/>
          </a:xfrm>
          <a:prstGeom prst="rect">
            <a:avLst/>
          </a:prstGeom>
        </p:spPr>
        <p:txBody>
          <a:bodyPr vert="horz" lIns="91405" tIns="45702" rIns="91405" bIns="4570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7" y="9428584"/>
            <a:ext cx="2945658" cy="496333"/>
          </a:xfrm>
          <a:prstGeom prst="rect">
            <a:avLst/>
          </a:prstGeom>
        </p:spPr>
        <p:txBody>
          <a:bodyPr vert="horz" lIns="91405" tIns="45702" rIns="91405" bIns="45702" rtlCol="0" anchor="b"/>
          <a:lstStyle>
            <a:lvl1pPr algn="r">
              <a:defRPr sz="1200"/>
            </a:lvl1pPr>
          </a:lstStyle>
          <a:p>
            <a:fld id="{7B4218E3-8730-4A09-B3D0-9310919EF4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044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218E3-8730-4A09-B3D0-9310919EF4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5468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218E3-8730-4A09-B3D0-9310919EF40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7142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218E3-8730-4A09-B3D0-9310919EF40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9271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218E3-8730-4A09-B3D0-9310919EF40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3414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218E3-8730-4A09-B3D0-9310919EF40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002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218E3-8730-4A09-B3D0-9310919EF40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305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218E3-8730-4A09-B3D0-9310919EF40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775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218E3-8730-4A09-B3D0-9310919EF40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863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218E3-8730-4A09-B3D0-9310919EF40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105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218E3-8730-4A09-B3D0-9310919EF40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78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218E3-8730-4A09-B3D0-9310919EF40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114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218E3-8730-4A09-B3D0-9310919EF40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8269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218E3-8730-4A09-B3D0-9310919EF40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70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90592" y="2518174"/>
            <a:ext cx="5513387" cy="564356"/>
          </a:xfrm>
          <a:prstGeom prst="rect">
            <a:avLst/>
          </a:prstGeom>
        </p:spPr>
        <p:txBody>
          <a:bodyPr anchor="ctr">
            <a:norm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9pPr>
          </a:lstStyle>
          <a:p>
            <a:pPr>
              <a:defRPr/>
            </a:pPr>
            <a:r>
              <a:rPr lang="ru-RU" sz="2200" smtClean="0">
                <a:solidFill>
                  <a:srgbClr val="FFFFFF"/>
                </a:solidFill>
                <a:latin typeface="Verdana" charset="0"/>
              </a:rPr>
              <a:t>Образец заголовка</a:t>
            </a:r>
            <a:endParaRPr lang="en-US" sz="2200" smtClean="0">
              <a:solidFill>
                <a:srgbClr val="FFFFFF"/>
              </a:solidFill>
              <a:latin typeface="Verdana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01616" y="4929040"/>
            <a:ext cx="23018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49843275-2A2C-4C05-8D5B-88A19E36DEB0}" type="slidenum">
              <a:rPr lang="en-US" sz="1000" smtClean="0">
                <a:solidFill>
                  <a:prstClr val="black"/>
                </a:solidFill>
                <a:latin typeface="Verdana" charset="0"/>
                <a:cs typeface="Arial" charset="0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487363" y="4941094"/>
            <a:ext cx="37338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Тема презентации </a:t>
            </a: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XX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/ХХ/ХХ</a:t>
            </a:r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902400" y="4521200"/>
            <a:ext cx="4193157" cy="381396"/>
          </a:xfrm>
        </p:spPr>
        <p:txBody>
          <a:bodyPr anchor="b">
            <a:normAutofit/>
          </a:bodyPr>
          <a:lstStyle>
            <a:lvl1pPr>
              <a:buNone/>
              <a:defRPr sz="10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890031" y="2625757"/>
            <a:ext cx="5514509" cy="564404"/>
          </a:xfrm>
        </p:spPr>
        <p:txBody>
          <a:bodyPr/>
          <a:lstStyle>
            <a:lvl1pPr marL="0" marR="0" indent="0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898322" y="3437385"/>
            <a:ext cx="5514509" cy="848731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201616" y="4929040"/>
            <a:ext cx="23018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0FD7133A-2946-4A08-9839-BB2D38ABF5B3}" type="slidenum">
              <a:rPr lang="en-US" sz="1000" smtClean="0">
                <a:solidFill>
                  <a:prstClr val="black"/>
                </a:solidFill>
                <a:latin typeface="Verdana" charset="0"/>
                <a:cs typeface="Arial" charset="0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487363" y="4941094"/>
            <a:ext cx="37338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Тема презентации </a:t>
            </a: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XX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/ХХ/ХХ</a:t>
            </a:r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229600" cy="8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44224" y="1354836"/>
            <a:ext cx="7094790" cy="329563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7457655" y="1408859"/>
            <a:ext cx="1316459" cy="3241611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201616" y="4929040"/>
            <a:ext cx="23018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2FE2750F-0EF2-42DD-A257-B9F50B5206B0}" type="slidenum">
              <a:rPr lang="en-US" sz="1000" smtClean="0">
                <a:solidFill>
                  <a:prstClr val="black"/>
                </a:solidFill>
                <a:latin typeface="Verdana" charset="0"/>
                <a:cs typeface="Arial" charset="0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487363" y="4941094"/>
            <a:ext cx="37338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Тема презентации </a:t>
            </a: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XX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/ХХ/ХХ</a:t>
            </a:r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229600" cy="8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44223" y="1354836"/>
            <a:ext cx="8529889" cy="3295634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201616" y="4929040"/>
            <a:ext cx="23018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DE243E3A-020E-49E0-A49B-F994DF8D3868}" type="slidenum">
              <a:rPr lang="en-US" sz="1000" smtClean="0">
                <a:solidFill>
                  <a:prstClr val="black"/>
                </a:solidFill>
                <a:latin typeface="Verdana" charset="0"/>
                <a:cs typeface="Arial" charset="0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487363" y="4941094"/>
            <a:ext cx="37338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Тема презентации </a:t>
            </a: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XX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/ХХ/ХХ</a:t>
            </a:r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236701" y="1352278"/>
            <a:ext cx="4206713" cy="3279254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577646" y="1352278"/>
            <a:ext cx="4196473" cy="3279254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230731" y="258894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201616" y="4929040"/>
            <a:ext cx="23018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86A14D38-0CBB-4BA2-96D9-BBF377E7336C}" type="slidenum">
              <a:rPr lang="en-US" sz="1000" smtClean="0">
                <a:solidFill>
                  <a:prstClr val="black"/>
                </a:solidFill>
                <a:latin typeface="Verdana" charset="0"/>
                <a:cs typeface="Arial" charset="0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487363" y="4941094"/>
            <a:ext cx="37338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Тема презентации </a:t>
            </a: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XX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/ХХ/ХХ</a:t>
            </a:r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327026" y="1284688"/>
            <a:ext cx="7013575" cy="3348037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7457655" y="1289803"/>
            <a:ext cx="1316459" cy="334292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rgbClr val="0066A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30731" y="258894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201616" y="4929040"/>
            <a:ext cx="23018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74CB2C17-19E9-45D0-B72B-FC65DD14EA74}" type="slidenum">
              <a:rPr lang="en-US" sz="1000" smtClean="0">
                <a:solidFill>
                  <a:prstClr val="black"/>
                </a:solidFill>
                <a:latin typeface="Verdana" charset="0"/>
                <a:cs typeface="Arial" charset="0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487363" y="4941094"/>
            <a:ext cx="37338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Тема презентации </a:t>
            </a: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XX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/ХХ/ХХ</a:t>
            </a:r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327027" y="1284685"/>
            <a:ext cx="4125913" cy="283368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/>
          </p:nvPr>
        </p:nvSpPr>
        <p:spPr>
          <a:xfrm>
            <a:off x="4667255" y="1285876"/>
            <a:ext cx="4125913" cy="283368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30731" y="258894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44475" y="1354931"/>
            <a:ext cx="8528050" cy="32968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5" y="205981"/>
            <a:ext cx="8229600" cy="8203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44223" y="1354836"/>
            <a:ext cx="8529889" cy="3295634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230188" y="4887516"/>
            <a:ext cx="2870200" cy="25598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7026" y="1284688"/>
            <a:ext cx="7013575" cy="3348037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57655" y="1289803"/>
            <a:ext cx="1316459" cy="334292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rgbClr val="0066A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30731" y="258894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872811" y="2468048"/>
            <a:ext cx="5403311" cy="553121"/>
          </a:xfrm>
          <a:prstGeom prst="rect">
            <a:avLst/>
          </a:prstGeom>
        </p:spPr>
        <p:txBody>
          <a:bodyPr lIns="89583" tIns="44792" rIns="89583" bIns="44792" anchor="ctr">
            <a:norm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dirty="0" smtClean="0">
                <a:solidFill>
                  <a:srgbClr val="FFFFFF"/>
                </a:solidFill>
                <a:latin typeface="Verdana" charset="0"/>
              </a:rPr>
              <a:t>Образец заголовка</a:t>
            </a:r>
            <a:endParaRPr lang="en-US" sz="2200" dirty="0" smtClean="0">
              <a:solidFill>
                <a:srgbClr val="FFFFFF"/>
              </a:solidFill>
              <a:latin typeface="Verdana" charset="0"/>
            </a:endParaRP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884387" y="4431198"/>
            <a:ext cx="4109440" cy="373804"/>
          </a:xfrm>
        </p:spPr>
        <p:txBody>
          <a:bodyPr anchor="b">
            <a:normAutofit/>
          </a:bodyPr>
          <a:lstStyle>
            <a:lvl1pPr>
              <a:buNone/>
              <a:defRPr sz="10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872263" y="2573487"/>
            <a:ext cx="5404411" cy="553169"/>
          </a:xfrm>
        </p:spPr>
        <p:txBody>
          <a:bodyPr/>
          <a:lstStyle>
            <a:lvl1pPr marL="0" marR="0" indent="0" defTabSz="44791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880389" y="3368958"/>
            <a:ext cx="5404411" cy="831835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47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58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43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916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395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874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353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83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Text Box 15"/>
          <p:cNvSpPr txBox="1">
            <a:spLocks noChangeArrowheads="1"/>
          </p:cNvSpPr>
          <p:nvPr userDrawn="1"/>
        </p:nvSpPr>
        <p:spPr bwMode="auto">
          <a:xfrm>
            <a:off x="477633" y="4842730"/>
            <a:ext cx="365925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Тема презентации </a:t>
            </a: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XX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/ХХ/ХХ</a:t>
            </a:r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890591" y="2517775"/>
            <a:ext cx="5513387" cy="565150"/>
          </a:xfrm>
          <a:prstGeom prst="rect">
            <a:avLst/>
          </a:prstGeom>
        </p:spPr>
        <p:txBody>
          <a:bodyPr lIns="68573" tIns="34286" rIns="68573" bIns="34286" anchor="ctr">
            <a:norm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9pPr>
          </a:lstStyle>
          <a:p>
            <a:pPr>
              <a:defRPr/>
            </a:pPr>
            <a:r>
              <a:rPr lang="ru-RU" sz="1650" dirty="0" smtClean="0">
                <a:solidFill>
                  <a:srgbClr val="FFFFFF"/>
                </a:solidFill>
                <a:latin typeface="Verdana" charset="0"/>
              </a:rPr>
              <a:t>Образец заголовка</a:t>
            </a:r>
            <a:endParaRPr lang="en-US" sz="1650" dirty="0" smtClean="0">
              <a:solidFill>
                <a:srgbClr val="FFFFFF"/>
              </a:solidFill>
              <a:latin typeface="Verdana" charset="0"/>
            </a:endParaRP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902402" y="4521202"/>
            <a:ext cx="4193157" cy="381396"/>
          </a:xfrm>
        </p:spPr>
        <p:txBody>
          <a:bodyPr anchor="b">
            <a:normAutofit/>
          </a:bodyPr>
          <a:lstStyle>
            <a:lvl1pPr>
              <a:buNone/>
              <a:defRPr sz="75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890032" y="2796087"/>
            <a:ext cx="5514509" cy="223745"/>
          </a:xfrm>
        </p:spPr>
        <p:txBody>
          <a:bodyPr/>
          <a:lstStyle>
            <a:lvl1pPr marL="0" marR="0" indent="0" defTabSz="34286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898323" y="3437386"/>
            <a:ext cx="5514509" cy="188417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42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5361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1AC1B-69B2-49C6-8F86-F3FEB1B06703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E90F-C544-43E0-A7AB-F6D4B4F2FB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950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201616" y="4929040"/>
            <a:ext cx="23018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287548F8-3F36-4341-9AB2-510395BBC627}" type="slidenum">
              <a:rPr lang="en-US" sz="1000" smtClean="0">
                <a:solidFill>
                  <a:prstClr val="black"/>
                </a:solidFill>
                <a:latin typeface="Verdana" charset="0"/>
                <a:cs typeface="Arial" charset="0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487363" y="4941094"/>
            <a:ext cx="782796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Динамика основных макроэкономических показателей и показателей деятельности ОАО «РЖД» </a:t>
            </a: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</a:t>
            </a:r>
            <a:r>
              <a:rPr lang="en-US" sz="85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I </a:t>
            </a:r>
            <a:r>
              <a:rPr lang="ru-RU" sz="85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полугодие 2012 г.</a:t>
            </a:r>
            <a:endParaRPr lang="en-US" sz="85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568952" cy="8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201616" y="4929040"/>
            <a:ext cx="23018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88F15FE6-7F5E-47CE-BA85-4FA06E5538BE}" type="slidenum">
              <a:rPr lang="en-US" sz="1000" smtClean="0">
                <a:solidFill>
                  <a:prstClr val="black"/>
                </a:solidFill>
                <a:latin typeface="Verdana" charset="0"/>
                <a:cs typeface="Arial" charset="0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487363" y="4941094"/>
            <a:ext cx="782796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Динамика финансово-экономических показателей деятельности ОАО «РЖД» </a:t>
            </a: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I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полугодие 2012 г.</a:t>
            </a:r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568952" cy="8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201616" y="4929040"/>
            <a:ext cx="23018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06C33BF7-14E4-4337-93D8-5AE2BE0C6E17}" type="slidenum">
              <a:rPr lang="en-US" sz="1000" smtClean="0">
                <a:solidFill>
                  <a:prstClr val="black"/>
                </a:solidFill>
                <a:latin typeface="Verdana" charset="0"/>
                <a:cs typeface="Arial" charset="0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487363" y="4941094"/>
            <a:ext cx="782796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Объемы и динамика погрузки грузов на железнодорожном транспорте </a:t>
            </a: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I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полугодие 2012 г.</a:t>
            </a:r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568952" cy="8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201616" y="4929040"/>
            <a:ext cx="23018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C6A188A2-30BC-4F10-95FA-578478CA2FD0}" type="slidenum">
              <a:rPr lang="en-US" sz="1000" smtClean="0">
                <a:solidFill>
                  <a:prstClr val="black"/>
                </a:solidFill>
                <a:latin typeface="Verdana" charset="0"/>
                <a:cs typeface="Arial" charset="0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487363" y="4941094"/>
            <a:ext cx="782796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Уровень и динамика заработной платы в ОАО «РЖД» и по стране в целом </a:t>
            </a: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I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полугодие 2012 г.</a:t>
            </a:r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568952" cy="8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201616" y="4929040"/>
            <a:ext cx="23018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8B360D06-2201-4CBA-B5ED-53F8C5D62B4E}" type="slidenum">
              <a:rPr lang="en-US" sz="1000" smtClean="0">
                <a:solidFill>
                  <a:prstClr val="black"/>
                </a:solidFill>
                <a:latin typeface="Verdana" charset="0"/>
                <a:cs typeface="Arial" charset="0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487363" y="4941094"/>
            <a:ext cx="782796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0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  <a:cs typeface="Arial" charset="0"/>
              </a:rPr>
              <a:t>| </a:t>
            </a:r>
            <a:r>
              <a:rPr lang="ru-RU" sz="1000">
                <a:solidFill>
                  <a:prstClr val="black"/>
                </a:solidFill>
                <a:latin typeface="Verdana" pitchFamily="34" charset="0"/>
                <a:cs typeface="Arial" charset="0"/>
              </a:rPr>
              <a:t>Динамика объемов производства, закупок и цен на подвижной состав </a:t>
            </a:r>
            <a:r>
              <a:rPr lang="en-US" sz="10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  <a:cs typeface="Arial" charset="0"/>
              </a:rPr>
              <a:t>| I </a:t>
            </a:r>
            <a:r>
              <a:rPr lang="ru-RU" sz="100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  <a:cs typeface="Arial" charset="0"/>
              </a:rPr>
              <a:t>полугодие 2012 г.</a:t>
            </a:r>
            <a:endParaRPr lang="en-US" sz="1000">
              <a:solidFill>
                <a:srgbClr val="000000"/>
              </a:solidFill>
              <a:latin typeface="Verdana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568952" cy="8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 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201616" y="4929040"/>
            <a:ext cx="23018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9A302CC8-3138-4AE3-ADBD-6F7C4CAB76AE}" type="slidenum">
              <a:rPr lang="en-US" sz="1000" smtClean="0">
                <a:solidFill>
                  <a:prstClr val="black"/>
                </a:solidFill>
                <a:latin typeface="Verdana" charset="0"/>
                <a:cs typeface="Arial" charset="0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487363" y="4941094"/>
            <a:ext cx="782796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Ценовая конъюнктура рынка топливно-энергетических ресурсов</a:t>
            </a: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и черных металлов </a:t>
            </a: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I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полугодие 2012 г.</a:t>
            </a:r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568952" cy="8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201616" y="4929040"/>
            <a:ext cx="23018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2440B370-7116-43A5-8327-2D7EBC23E4ED}" type="slidenum">
              <a:rPr lang="en-US" sz="1000" smtClean="0">
                <a:solidFill>
                  <a:prstClr val="black"/>
                </a:solidFill>
                <a:latin typeface="Verdana" charset="0"/>
                <a:cs typeface="Arial" charset="0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487363" y="4941094"/>
            <a:ext cx="37338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Тема презентации </a:t>
            </a: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XX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/ХХ/ХХ</a:t>
            </a:r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95537" y="1437625"/>
            <a:ext cx="8529889" cy="329563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323528" y="249493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201616" y="4929040"/>
            <a:ext cx="23018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7BDA393F-7F65-4DDC-A490-A3E27055B86D}" type="slidenum">
              <a:rPr lang="en-US" sz="1000" smtClean="0">
                <a:solidFill>
                  <a:prstClr val="black"/>
                </a:solidFill>
                <a:latin typeface="Verdana" charset="0"/>
                <a:cs typeface="Arial" charset="0"/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487363" y="4941094"/>
            <a:ext cx="37338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Тема презентации </a:t>
            </a:r>
            <a:r>
              <a:rPr lang="en-US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| XX</a:t>
            </a:r>
            <a:r>
              <a:rPr lang="ru-RU" sz="1000" dirty="0" smtClean="0">
                <a:solidFill>
                  <a:prstClr val="black"/>
                </a:solidFill>
                <a:latin typeface="Verdana" charset="0"/>
                <a:cs typeface="Arial" charset="0"/>
              </a:rPr>
              <a:t>/ХХ/ХХ</a:t>
            </a:r>
            <a:endParaRPr lang="en-US" sz="1000" dirty="0" smtClean="0">
              <a:solidFill>
                <a:prstClr val="black"/>
              </a:solidFill>
              <a:latin typeface="Verdana" charset="0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44224" y="1354836"/>
            <a:ext cx="7094790" cy="3295634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7457655" y="1383619"/>
            <a:ext cx="1316459" cy="3266852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/>
          <p:nvPr/>
        </p:nvSpPr>
        <p:spPr>
          <a:xfrm>
            <a:off x="-17462" y="-33337"/>
            <a:ext cx="9161463" cy="1113235"/>
          </a:xfrm>
          <a:prstGeom prst="rect">
            <a:avLst/>
          </a:prstGeom>
          <a:solidFill>
            <a:srgbClr val="BFC5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15043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81"/>
            <a:ext cx="8229600" cy="820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ru-RU" smtClean="0"/>
          </a:p>
        </p:txBody>
      </p:sp>
      <p:sp>
        <p:nvSpPr>
          <p:cNvPr id="215044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для редактирования</a:t>
            </a:r>
          </a:p>
          <a:p>
            <a:pPr lvl="0"/>
            <a:r>
              <a:rPr lang="ru-RU" smtClean="0"/>
              <a:t>Нажмите для ввода текста</a:t>
            </a:r>
            <a:endParaRPr lang="en-US" smtClean="0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80373"/>
            <a:ext cx="9144000" cy="263128"/>
          </a:xfrm>
          <a:prstGeom prst="rect">
            <a:avLst/>
          </a:prstGeom>
          <a:solidFill>
            <a:srgbClr val="BFC5CE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-374650" y="-13098"/>
            <a:ext cx="366712" cy="2197895"/>
            <a:chOff x="-374650" y="-17463"/>
            <a:chExt cx="366712" cy="2930526"/>
          </a:xfrm>
        </p:grpSpPr>
        <p:sp>
          <p:nvSpPr>
            <p:cNvPr id="13" name="Rectangle 13"/>
            <p:cNvSpPr>
              <a:spLocks noChangeArrowheads="1"/>
            </p:cNvSpPr>
            <p:nvPr userDrawn="1"/>
          </p:nvSpPr>
          <p:spPr bwMode="auto">
            <a:xfrm>
              <a:off x="-374650" y="-17463"/>
              <a:ext cx="366712" cy="366713"/>
            </a:xfrm>
            <a:prstGeom prst="rect">
              <a:avLst/>
            </a:prstGeom>
            <a:solidFill>
              <a:srgbClr val="CD202C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  <a:cs typeface="Arial" charset="0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 userDrawn="1"/>
          </p:nvSpPr>
          <p:spPr bwMode="auto">
            <a:xfrm>
              <a:off x="-374650" y="349250"/>
              <a:ext cx="366712" cy="366713"/>
            </a:xfrm>
            <a:prstGeom prst="rect">
              <a:avLst/>
            </a:prstGeom>
            <a:solidFill>
              <a:srgbClr val="455D70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  <a:cs typeface="Arial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 userDrawn="1"/>
          </p:nvSpPr>
          <p:spPr bwMode="auto">
            <a:xfrm>
              <a:off x="-374650" y="715963"/>
              <a:ext cx="366712" cy="366712"/>
            </a:xfrm>
            <a:prstGeom prst="rect">
              <a:avLst/>
            </a:prstGeom>
            <a:solidFill>
              <a:srgbClr val="68798B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cs typeface="Arial" charset="0"/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 userDrawn="1"/>
          </p:nvSpPr>
          <p:spPr bwMode="auto">
            <a:xfrm>
              <a:off x="-374650" y="1081088"/>
              <a:ext cx="366712" cy="366712"/>
            </a:xfrm>
            <a:prstGeom prst="rect">
              <a:avLst/>
            </a:prstGeom>
            <a:solidFill>
              <a:srgbClr val="909CAA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cs typeface="Arial" charset="0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 userDrawn="1"/>
          </p:nvSpPr>
          <p:spPr bwMode="auto">
            <a:xfrm>
              <a:off x="-374650" y="1447800"/>
              <a:ext cx="366712" cy="366713"/>
            </a:xfrm>
            <a:prstGeom prst="rect">
              <a:avLst/>
            </a:prstGeom>
            <a:solidFill>
              <a:srgbClr val="BFC5C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cs typeface="Arial" charset="0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 userDrawn="1"/>
          </p:nvSpPr>
          <p:spPr bwMode="auto">
            <a:xfrm>
              <a:off x="-374650" y="1814513"/>
              <a:ext cx="366712" cy="366712"/>
            </a:xfrm>
            <a:prstGeom prst="rect">
              <a:avLst/>
            </a:prstGeom>
            <a:solidFill>
              <a:srgbClr val="A3A86B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cs typeface="Arial" charset="0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 userDrawn="1"/>
          </p:nvSpPr>
          <p:spPr bwMode="auto">
            <a:xfrm>
              <a:off x="-374650" y="2181225"/>
              <a:ext cx="366712" cy="366713"/>
            </a:xfrm>
            <a:prstGeom prst="rect">
              <a:avLst/>
            </a:prstGeom>
            <a:solidFill>
              <a:srgbClr val="D3D7BD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cs typeface="Arial" charset="0"/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 userDrawn="1"/>
          </p:nvSpPr>
          <p:spPr bwMode="auto">
            <a:xfrm>
              <a:off x="-374650" y="2546350"/>
              <a:ext cx="366712" cy="366713"/>
            </a:xfrm>
            <a:prstGeom prst="rect">
              <a:avLst/>
            </a:prstGeom>
            <a:solidFill>
              <a:srgbClr val="0066A1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cs typeface="Arial" charset="0"/>
              </a:endParaRPr>
            </a:p>
          </p:txBody>
        </p:sp>
      </p:grpSp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8362950" y="4949432"/>
            <a:ext cx="406400" cy="135731"/>
            <a:chOff x="5385680" y="6487509"/>
            <a:chExt cx="1039813" cy="461962"/>
          </a:xfrm>
        </p:grpSpPr>
        <p:sp>
          <p:nvSpPr>
            <p:cNvPr id="1034" name="Freeform 27"/>
            <p:cNvSpPr>
              <a:spLocks/>
            </p:cNvSpPr>
            <p:nvPr userDrawn="1"/>
          </p:nvSpPr>
          <p:spPr bwMode="auto">
            <a:xfrm>
              <a:off x="6047750" y="6487509"/>
              <a:ext cx="377743" cy="344444"/>
            </a:xfrm>
            <a:custGeom>
              <a:avLst/>
              <a:gdLst>
                <a:gd name="T0" fmla="*/ 2147483647 w 1195"/>
                <a:gd name="T1" fmla="*/ 2147483647 h 1091"/>
                <a:gd name="T2" fmla="*/ 2147483647 w 1195"/>
                <a:gd name="T3" fmla="*/ 2147483647 h 1091"/>
                <a:gd name="T4" fmla="*/ 2147483647 w 1195"/>
                <a:gd name="T5" fmla="*/ 2147483647 h 1091"/>
                <a:gd name="T6" fmla="*/ 2147483647 w 1195"/>
                <a:gd name="T7" fmla="*/ 2147483647 h 1091"/>
                <a:gd name="T8" fmla="*/ 2147483647 w 1195"/>
                <a:gd name="T9" fmla="*/ 2147483647 h 1091"/>
                <a:gd name="T10" fmla="*/ 2147483647 w 1195"/>
                <a:gd name="T11" fmla="*/ 2147483647 h 1091"/>
                <a:gd name="T12" fmla="*/ 2147483647 w 1195"/>
                <a:gd name="T13" fmla="*/ 2147483647 h 1091"/>
                <a:gd name="T14" fmla="*/ 2147483647 w 1195"/>
                <a:gd name="T15" fmla="*/ 2147483647 h 1091"/>
                <a:gd name="T16" fmla="*/ 2147483647 w 1195"/>
                <a:gd name="T17" fmla="*/ 2147483647 h 1091"/>
                <a:gd name="T18" fmla="*/ 2147483647 w 1195"/>
                <a:gd name="T19" fmla="*/ 2147483647 h 1091"/>
                <a:gd name="T20" fmla="*/ 2147483647 w 1195"/>
                <a:gd name="T21" fmla="*/ 2147483647 h 1091"/>
                <a:gd name="T22" fmla="*/ 2147483647 w 1195"/>
                <a:gd name="T23" fmla="*/ 2147483647 h 1091"/>
                <a:gd name="T24" fmla="*/ 2147483647 w 1195"/>
                <a:gd name="T25" fmla="*/ 2147483647 h 1091"/>
                <a:gd name="T26" fmla="*/ 2147483647 w 1195"/>
                <a:gd name="T27" fmla="*/ 2147483647 h 1091"/>
                <a:gd name="T28" fmla="*/ 2147483647 w 1195"/>
                <a:gd name="T29" fmla="*/ 2147483647 h 1091"/>
                <a:gd name="T30" fmla="*/ 2147483647 w 1195"/>
                <a:gd name="T31" fmla="*/ 2147483647 h 1091"/>
                <a:gd name="T32" fmla="*/ 2147483647 w 1195"/>
                <a:gd name="T33" fmla="*/ 2147483647 h 1091"/>
                <a:gd name="T34" fmla="*/ 2147483647 w 1195"/>
                <a:gd name="T35" fmla="*/ 2147483647 h 1091"/>
                <a:gd name="T36" fmla="*/ 2147483647 w 1195"/>
                <a:gd name="T37" fmla="*/ 2147483647 h 1091"/>
                <a:gd name="T38" fmla="*/ 2147483647 w 1195"/>
                <a:gd name="T39" fmla="*/ 2147483647 h 1091"/>
                <a:gd name="T40" fmla="*/ 2147483647 w 1195"/>
                <a:gd name="T41" fmla="*/ 2147483647 h 1091"/>
                <a:gd name="T42" fmla="*/ 2147483647 w 1195"/>
                <a:gd name="T43" fmla="*/ 2147483647 h 1091"/>
                <a:gd name="T44" fmla="*/ 2147483647 w 1195"/>
                <a:gd name="T45" fmla="*/ 2147483647 h 1091"/>
                <a:gd name="T46" fmla="*/ 2147483647 w 1195"/>
                <a:gd name="T47" fmla="*/ 2147483647 h 1091"/>
                <a:gd name="T48" fmla="*/ 2147483647 w 1195"/>
                <a:gd name="T49" fmla="*/ 2147483647 h 1091"/>
                <a:gd name="T50" fmla="*/ 2147483647 w 1195"/>
                <a:gd name="T51" fmla="*/ 2147483647 h 1091"/>
                <a:gd name="T52" fmla="*/ 2147483647 w 1195"/>
                <a:gd name="T53" fmla="*/ 2147483647 h 1091"/>
                <a:gd name="T54" fmla="*/ 2147483647 w 1195"/>
                <a:gd name="T55" fmla="*/ 2147483647 h 1091"/>
                <a:gd name="T56" fmla="*/ 2147483647 w 1195"/>
                <a:gd name="T57" fmla="*/ 2147483647 h 1091"/>
                <a:gd name="T58" fmla="*/ 2147483647 w 1195"/>
                <a:gd name="T59" fmla="*/ 2147483647 h 1091"/>
                <a:gd name="T60" fmla="*/ 2147483647 w 1195"/>
                <a:gd name="T61" fmla="*/ 2147483647 h 1091"/>
                <a:gd name="T62" fmla="*/ 2147483647 w 1195"/>
                <a:gd name="T63" fmla="*/ 2147483647 h 1091"/>
                <a:gd name="T64" fmla="*/ 2147483647 w 1195"/>
                <a:gd name="T65" fmla="*/ 2147483647 h 1091"/>
                <a:gd name="T66" fmla="*/ 2147483647 w 1195"/>
                <a:gd name="T67" fmla="*/ 2147483647 h 1091"/>
                <a:gd name="T68" fmla="*/ 2147483647 w 1195"/>
                <a:gd name="T69" fmla="*/ 2147483647 h 1091"/>
                <a:gd name="T70" fmla="*/ 2147483647 w 1195"/>
                <a:gd name="T71" fmla="*/ 2147483647 h 1091"/>
                <a:gd name="T72" fmla="*/ 2147483647 w 1195"/>
                <a:gd name="T73" fmla="*/ 2147483647 h 1091"/>
                <a:gd name="T74" fmla="*/ 2147483647 w 1195"/>
                <a:gd name="T75" fmla="*/ 2147483647 h 1091"/>
                <a:gd name="T76" fmla="*/ 2147483647 w 1195"/>
                <a:gd name="T77" fmla="*/ 2147483647 h 1091"/>
                <a:gd name="T78" fmla="*/ 2147483647 w 1195"/>
                <a:gd name="T79" fmla="*/ 2147483647 h 1091"/>
                <a:gd name="T80" fmla="*/ 2147483647 w 1195"/>
                <a:gd name="T81" fmla="*/ 2147483647 h 1091"/>
                <a:gd name="T82" fmla="*/ 2147483647 w 1195"/>
                <a:gd name="T83" fmla="*/ 2147483647 h 1091"/>
                <a:gd name="T84" fmla="*/ 2147483647 w 1195"/>
                <a:gd name="T85" fmla="*/ 2147483647 h 1091"/>
                <a:gd name="T86" fmla="*/ 2147483647 w 1195"/>
                <a:gd name="T87" fmla="*/ 2147483647 h 1091"/>
                <a:gd name="T88" fmla="*/ 2147483647 w 1195"/>
                <a:gd name="T89" fmla="*/ 2147483647 h 1091"/>
                <a:gd name="T90" fmla="*/ 2147483647 w 1195"/>
                <a:gd name="T91" fmla="*/ 0 h 1091"/>
                <a:gd name="T92" fmla="*/ 2147483647 w 1195"/>
                <a:gd name="T93" fmla="*/ 2147483647 h 1091"/>
                <a:gd name="T94" fmla="*/ 2147483647 w 1195"/>
                <a:gd name="T95" fmla="*/ 2147483647 h 1091"/>
                <a:gd name="T96" fmla="*/ 2147483647 w 1195"/>
                <a:gd name="T97" fmla="*/ 2147483647 h 1091"/>
                <a:gd name="T98" fmla="*/ 2147483647 w 1195"/>
                <a:gd name="T99" fmla="*/ 2147483647 h 10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195" h="1091">
                  <a:moveTo>
                    <a:pt x="239" y="127"/>
                  </a:moveTo>
                  <a:lnTo>
                    <a:pt x="239" y="181"/>
                  </a:lnTo>
                  <a:lnTo>
                    <a:pt x="693" y="181"/>
                  </a:lnTo>
                  <a:lnTo>
                    <a:pt x="719" y="181"/>
                  </a:lnTo>
                  <a:lnTo>
                    <a:pt x="747" y="185"/>
                  </a:lnTo>
                  <a:lnTo>
                    <a:pt x="762" y="188"/>
                  </a:lnTo>
                  <a:lnTo>
                    <a:pt x="775" y="194"/>
                  </a:lnTo>
                  <a:lnTo>
                    <a:pt x="789" y="202"/>
                  </a:lnTo>
                  <a:lnTo>
                    <a:pt x="801" y="212"/>
                  </a:lnTo>
                  <a:lnTo>
                    <a:pt x="809" y="224"/>
                  </a:lnTo>
                  <a:lnTo>
                    <a:pt x="817" y="236"/>
                  </a:lnTo>
                  <a:lnTo>
                    <a:pt x="823" y="251"/>
                  </a:lnTo>
                  <a:lnTo>
                    <a:pt x="827" y="264"/>
                  </a:lnTo>
                  <a:lnTo>
                    <a:pt x="830" y="293"/>
                  </a:lnTo>
                  <a:lnTo>
                    <a:pt x="830" y="318"/>
                  </a:lnTo>
                  <a:lnTo>
                    <a:pt x="830" y="773"/>
                  </a:lnTo>
                  <a:lnTo>
                    <a:pt x="830" y="798"/>
                  </a:lnTo>
                  <a:lnTo>
                    <a:pt x="827" y="825"/>
                  </a:lnTo>
                  <a:lnTo>
                    <a:pt x="823" y="840"/>
                  </a:lnTo>
                  <a:lnTo>
                    <a:pt x="817" y="853"/>
                  </a:lnTo>
                  <a:lnTo>
                    <a:pt x="809" y="867"/>
                  </a:lnTo>
                  <a:lnTo>
                    <a:pt x="801" y="878"/>
                  </a:lnTo>
                  <a:lnTo>
                    <a:pt x="789" y="889"/>
                  </a:lnTo>
                  <a:lnTo>
                    <a:pt x="775" y="896"/>
                  </a:lnTo>
                  <a:lnTo>
                    <a:pt x="762" y="902"/>
                  </a:lnTo>
                  <a:lnTo>
                    <a:pt x="747" y="905"/>
                  </a:lnTo>
                  <a:lnTo>
                    <a:pt x="719" y="908"/>
                  </a:lnTo>
                  <a:lnTo>
                    <a:pt x="693" y="910"/>
                  </a:lnTo>
                  <a:lnTo>
                    <a:pt x="475" y="910"/>
                  </a:lnTo>
                  <a:lnTo>
                    <a:pt x="460" y="908"/>
                  </a:lnTo>
                  <a:lnTo>
                    <a:pt x="443" y="908"/>
                  </a:lnTo>
                  <a:lnTo>
                    <a:pt x="428" y="907"/>
                  </a:lnTo>
                  <a:lnTo>
                    <a:pt x="413" y="904"/>
                  </a:lnTo>
                  <a:lnTo>
                    <a:pt x="400" y="899"/>
                  </a:lnTo>
                  <a:lnTo>
                    <a:pt x="387" y="892"/>
                  </a:lnTo>
                  <a:lnTo>
                    <a:pt x="381" y="886"/>
                  </a:lnTo>
                  <a:lnTo>
                    <a:pt x="376" y="881"/>
                  </a:lnTo>
                  <a:lnTo>
                    <a:pt x="372" y="874"/>
                  </a:lnTo>
                  <a:lnTo>
                    <a:pt x="367" y="867"/>
                  </a:lnTo>
                  <a:lnTo>
                    <a:pt x="364" y="859"/>
                  </a:lnTo>
                  <a:lnTo>
                    <a:pt x="363" y="852"/>
                  </a:lnTo>
                  <a:lnTo>
                    <a:pt x="361" y="844"/>
                  </a:lnTo>
                  <a:lnTo>
                    <a:pt x="361" y="837"/>
                  </a:lnTo>
                  <a:lnTo>
                    <a:pt x="363" y="822"/>
                  </a:lnTo>
                  <a:lnTo>
                    <a:pt x="367" y="809"/>
                  </a:lnTo>
                  <a:lnTo>
                    <a:pt x="373" y="795"/>
                  </a:lnTo>
                  <a:lnTo>
                    <a:pt x="381" y="782"/>
                  </a:lnTo>
                  <a:lnTo>
                    <a:pt x="390" y="768"/>
                  </a:lnTo>
                  <a:lnTo>
                    <a:pt x="399" y="758"/>
                  </a:lnTo>
                  <a:lnTo>
                    <a:pt x="693" y="364"/>
                  </a:lnTo>
                  <a:lnTo>
                    <a:pt x="239" y="364"/>
                  </a:lnTo>
                  <a:lnTo>
                    <a:pt x="56" y="606"/>
                  </a:lnTo>
                  <a:lnTo>
                    <a:pt x="35" y="636"/>
                  </a:lnTo>
                  <a:lnTo>
                    <a:pt x="16" y="664"/>
                  </a:lnTo>
                  <a:lnTo>
                    <a:pt x="10" y="679"/>
                  </a:lnTo>
                  <a:lnTo>
                    <a:pt x="4" y="694"/>
                  </a:lnTo>
                  <a:lnTo>
                    <a:pt x="1" y="710"/>
                  </a:lnTo>
                  <a:lnTo>
                    <a:pt x="0" y="727"/>
                  </a:lnTo>
                  <a:lnTo>
                    <a:pt x="1" y="743"/>
                  </a:lnTo>
                  <a:lnTo>
                    <a:pt x="4" y="759"/>
                  </a:lnTo>
                  <a:lnTo>
                    <a:pt x="9" y="774"/>
                  </a:lnTo>
                  <a:lnTo>
                    <a:pt x="16" y="789"/>
                  </a:lnTo>
                  <a:lnTo>
                    <a:pt x="34" y="817"/>
                  </a:lnTo>
                  <a:lnTo>
                    <a:pt x="56" y="849"/>
                  </a:lnTo>
                  <a:lnTo>
                    <a:pt x="102" y="910"/>
                  </a:lnTo>
                  <a:lnTo>
                    <a:pt x="137" y="954"/>
                  </a:lnTo>
                  <a:lnTo>
                    <a:pt x="172" y="996"/>
                  </a:lnTo>
                  <a:lnTo>
                    <a:pt x="192" y="1015"/>
                  </a:lnTo>
                  <a:lnTo>
                    <a:pt x="211" y="1033"/>
                  </a:lnTo>
                  <a:lnTo>
                    <a:pt x="232" y="1048"/>
                  </a:lnTo>
                  <a:lnTo>
                    <a:pt x="254" y="1061"/>
                  </a:lnTo>
                  <a:lnTo>
                    <a:pt x="277" y="1070"/>
                  </a:lnTo>
                  <a:lnTo>
                    <a:pt x="302" y="1078"/>
                  </a:lnTo>
                  <a:lnTo>
                    <a:pt x="327" y="1084"/>
                  </a:lnTo>
                  <a:lnTo>
                    <a:pt x="355" y="1087"/>
                  </a:lnTo>
                  <a:lnTo>
                    <a:pt x="385" y="1090"/>
                  </a:lnTo>
                  <a:lnTo>
                    <a:pt x="416" y="1091"/>
                  </a:lnTo>
                  <a:lnTo>
                    <a:pt x="449" y="1091"/>
                  </a:lnTo>
                  <a:lnTo>
                    <a:pt x="485" y="1091"/>
                  </a:lnTo>
                  <a:lnTo>
                    <a:pt x="683" y="1091"/>
                  </a:lnTo>
                  <a:lnTo>
                    <a:pt x="728" y="1091"/>
                  </a:lnTo>
                  <a:lnTo>
                    <a:pt x="777" y="1090"/>
                  </a:lnTo>
                  <a:lnTo>
                    <a:pt x="802" y="1088"/>
                  </a:lnTo>
                  <a:lnTo>
                    <a:pt x="829" y="1085"/>
                  </a:lnTo>
                  <a:lnTo>
                    <a:pt x="856" y="1081"/>
                  </a:lnTo>
                  <a:lnTo>
                    <a:pt x="882" y="1076"/>
                  </a:lnTo>
                  <a:lnTo>
                    <a:pt x="908" y="1070"/>
                  </a:lnTo>
                  <a:lnTo>
                    <a:pt x="935" y="1063"/>
                  </a:lnTo>
                  <a:lnTo>
                    <a:pt x="961" y="1054"/>
                  </a:lnTo>
                  <a:lnTo>
                    <a:pt x="987" y="1043"/>
                  </a:lnTo>
                  <a:lnTo>
                    <a:pt x="1012" y="1030"/>
                  </a:lnTo>
                  <a:lnTo>
                    <a:pt x="1036" y="1015"/>
                  </a:lnTo>
                  <a:lnTo>
                    <a:pt x="1060" y="997"/>
                  </a:lnTo>
                  <a:lnTo>
                    <a:pt x="1080" y="977"/>
                  </a:lnTo>
                  <a:lnTo>
                    <a:pt x="1101" y="956"/>
                  </a:lnTo>
                  <a:lnTo>
                    <a:pt x="1119" y="932"/>
                  </a:lnTo>
                  <a:lnTo>
                    <a:pt x="1134" y="908"/>
                  </a:lnTo>
                  <a:lnTo>
                    <a:pt x="1147" y="884"/>
                  </a:lnTo>
                  <a:lnTo>
                    <a:pt x="1158" y="861"/>
                  </a:lnTo>
                  <a:lnTo>
                    <a:pt x="1167" y="835"/>
                  </a:lnTo>
                  <a:lnTo>
                    <a:pt x="1174" y="811"/>
                  </a:lnTo>
                  <a:lnTo>
                    <a:pt x="1180" y="786"/>
                  </a:lnTo>
                  <a:lnTo>
                    <a:pt x="1185" y="764"/>
                  </a:lnTo>
                  <a:lnTo>
                    <a:pt x="1189" y="740"/>
                  </a:lnTo>
                  <a:lnTo>
                    <a:pt x="1191" y="719"/>
                  </a:lnTo>
                  <a:lnTo>
                    <a:pt x="1194" y="698"/>
                  </a:lnTo>
                  <a:lnTo>
                    <a:pt x="1195" y="663"/>
                  </a:lnTo>
                  <a:lnTo>
                    <a:pt x="1195" y="636"/>
                  </a:lnTo>
                  <a:lnTo>
                    <a:pt x="1195" y="455"/>
                  </a:lnTo>
                  <a:lnTo>
                    <a:pt x="1195" y="426"/>
                  </a:lnTo>
                  <a:lnTo>
                    <a:pt x="1194" y="391"/>
                  </a:lnTo>
                  <a:lnTo>
                    <a:pt x="1191" y="371"/>
                  </a:lnTo>
                  <a:lnTo>
                    <a:pt x="1189" y="349"/>
                  </a:lnTo>
                  <a:lnTo>
                    <a:pt x="1185" y="327"/>
                  </a:lnTo>
                  <a:lnTo>
                    <a:pt x="1180" y="303"/>
                  </a:lnTo>
                  <a:lnTo>
                    <a:pt x="1174" y="279"/>
                  </a:lnTo>
                  <a:lnTo>
                    <a:pt x="1167" y="255"/>
                  </a:lnTo>
                  <a:lnTo>
                    <a:pt x="1158" y="230"/>
                  </a:lnTo>
                  <a:lnTo>
                    <a:pt x="1147" y="206"/>
                  </a:lnTo>
                  <a:lnTo>
                    <a:pt x="1134" y="181"/>
                  </a:lnTo>
                  <a:lnTo>
                    <a:pt x="1119" y="157"/>
                  </a:lnTo>
                  <a:lnTo>
                    <a:pt x="1101" y="135"/>
                  </a:lnTo>
                  <a:lnTo>
                    <a:pt x="1080" y="113"/>
                  </a:lnTo>
                  <a:lnTo>
                    <a:pt x="1060" y="93"/>
                  </a:lnTo>
                  <a:lnTo>
                    <a:pt x="1036" y="75"/>
                  </a:lnTo>
                  <a:lnTo>
                    <a:pt x="1012" y="61"/>
                  </a:lnTo>
                  <a:lnTo>
                    <a:pt x="987" y="47"/>
                  </a:lnTo>
                  <a:lnTo>
                    <a:pt x="961" y="37"/>
                  </a:lnTo>
                  <a:lnTo>
                    <a:pt x="935" y="26"/>
                  </a:lnTo>
                  <a:lnTo>
                    <a:pt x="908" y="19"/>
                  </a:lnTo>
                  <a:lnTo>
                    <a:pt x="882" y="13"/>
                  </a:lnTo>
                  <a:lnTo>
                    <a:pt x="856" y="8"/>
                  </a:lnTo>
                  <a:lnTo>
                    <a:pt x="829" y="5"/>
                  </a:lnTo>
                  <a:lnTo>
                    <a:pt x="802" y="3"/>
                  </a:lnTo>
                  <a:lnTo>
                    <a:pt x="777" y="1"/>
                  </a:lnTo>
                  <a:lnTo>
                    <a:pt x="728" y="0"/>
                  </a:lnTo>
                  <a:lnTo>
                    <a:pt x="683" y="0"/>
                  </a:lnTo>
                  <a:lnTo>
                    <a:pt x="367" y="0"/>
                  </a:lnTo>
                  <a:lnTo>
                    <a:pt x="344" y="0"/>
                  </a:lnTo>
                  <a:lnTo>
                    <a:pt x="318" y="3"/>
                  </a:lnTo>
                  <a:lnTo>
                    <a:pt x="305" y="7"/>
                  </a:lnTo>
                  <a:lnTo>
                    <a:pt x="293" y="11"/>
                  </a:lnTo>
                  <a:lnTo>
                    <a:pt x="281" y="19"/>
                  </a:lnTo>
                  <a:lnTo>
                    <a:pt x="269" y="29"/>
                  </a:lnTo>
                  <a:lnTo>
                    <a:pt x="259" y="41"/>
                  </a:lnTo>
                  <a:lnTo>
                    <a:pt x="251" y="53"/>
                  </a:lnTo>
                  <a:lnTo>
                    <a:pt x="245" y="66"/>
                  </a:lnTo>
                  <a:lnTo>
                    <a:pt x="242" y="78"/>
                  </a:lnTo>
                  <a:lnTo>
                    <a:pt x="239" y="104"/>
                  </a:lnTo>
                  <a:lnTo>
                    <a:pt x="239" y="127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35" name="Freeform 28"/>
            <p:cNvSpPr>
              <a:spLocks/>
            </p:cNvSpPr>
            <p:nvPr userDrawn="1"/>
          </p:nvSpPr>
          <p:spPr bwMode="auto">
            <a:xfrm>
              <a:off x="5775610" y="6605024"/>
              <a:ext cx="316818" cy="226929"/>
            </a:xfrm>
            <a:custGeom>
              <a:avLst/>
              <a:gdLst>
                <a:gd name="T0" fmla="*/ 2147483647 w 1002"/>
                <a:gd name="T1" fmla="*/ 0 h 727"/>
                <a:gd name="T2" fmla="*/ 2147483647 w 1002"/>
                <a:gd name="T3" fmla="*/ 0 h 727"/>
                <a:gd name="T4" fmla="*/ 2147483647 w 1002"/>
                <a:gd name="T5" fmla="*/ 2147483647 h 727"/>
                <a:gd name="T6" fmla="*/ 0 w 1002"/>
                <a:gd name="T7" fmla="*/ 2147483647 h 727"/>
                <a:gd name="T8" fmla="*/ 2147483647 w 1002"/>
                <a:gd name="T9" fmla="*/ 0 h 7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2" h="727">
                  <a:moveTo>
                    <a:pt x="546" y="0"/>
                  </a:moveTo>
                  <a:lnTo>
                    <a:pt x="1002" y="0"/>
                  </a:lnTo>
                  <a:lnTo>
                    <a:pt x="456" y="727"/>
                  </a:lnTo>
                  <a:lnTo>
                    <a:pt x="0" y="727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36" name="Freeform 29"/>
            <p:cNvSpPr>
              <a:spLocks/>
            </p:cNvSpPr>
            <p:nvPr userDrawn="1"/>
          </p:nvSpPr>
          <p:spPr bwMode="auto">
            <a:xfrm>
              <a:off x="5385680" y="6605024"/>
              <a:ext cx="434611" cy="344447"/>
            </a:xfrm>
            <a:custGeom>
              <a:avLst/>
              <a:gdLst>
                <a:gd name="T0" fmla="*/ 0 w 1377"/>
                <a:gd name="T1" fmla="*/ 2147483647 h 1091"/>
                <a:gd name="T2" fmla="*/ 2147483647 w 1377"/>
                <a:gd name="T3" fmla="*/ 2147483647 h 1091"/>
                <a:gd name="T4" fmla="*/ 2147483647 w 1377"/>
                <a:gd name="T5" fmla="*/ 2147483647 h 1091"/>
                <a:gd name="T6" fmla="*/ 2147483647 w 1377"/>
                <a:gd name="T7" fmla="*/ 2147483647 h 1091"/>
                <a:gd name="T8" fmla="*/ 2147483647 w 1377"/>
                <a:gd name="T9" fmla="*/ 2147483647 h 1091"/>
                <a:gd name="T10" fmla="*/ 2147483647 w 1377"/>
                <a:gd name="T11" fmla="*/ 0 h 1091"/>
                <a:gd name="T12" fmla="*/ 2147483647 w 1377"/>
                <a:gd name="T13" fmla="*/ 0 h 1091"/>
                <a:gd name="T14" fmla="*/ 2147483647 w 1377"/>
                <a:gd name="T15" fmla="*/ 0 h 1091"/>
                <a:gd name="T16" fmla="*/ 2147483647 w 1377"/>
                <a:gd name="T17" fmla="*/ 2147483647 h 1091"/>
                <a:gd name="T18" fmla="*/ 2147483647 w 1377"/>
                <a:gd name="T19" fmla="*/ 2147483647 h 1091"/>
                <a:gd name="T20" fmla="*/ 2147483647 w 1377"/>
                <a:gd name="T21" fmla="*/ 2147483647 h 1091"/>
                <a:gd name="T22" fmla="*/ 2147483647 w 1377"/>
                <a:gd name="T23" fmla="*/ 2147483647 h 1091"/>
                <a:gd name="T24" fmla="*/ 2147483647 w 1377"/>
                <a:gd name="T25" fmla="*/ 2147483647 h 1091"/>
                <a:gd name="T26" fmla="*/ 2147483647 w 1377"/>
                <a:gd name="T27" fmla="*/ 2147483647 h 1091"/>
                <a:gd name="T28" fmla="*/ 2147483647 w 1377"/>
                <a:gd name="T29" fmla="*/ 2147483647 h 1091"/>
                <a:gd name="T30" fmla="*/ 2147483647 w 1377"/>
                <a:gd name="T31" fmla="*/ 2147483647 h 1091"/>
                <a:gd name="T32" fmla="*/ 2147483647 w 1377"/>
                <a:gd name="T33" fmla="*/ 2147483647 h 1091"/>
                <a:gd name="T34" fmla="*/ 2147483647 w 1377"/>
                <a:gd name="T35" fmla="*/ 2147483647 h 1091"/>
                <a:gd name="T36" fmla="*/ 2147483647 w 1377"/>
                <a:gd name="T37" fmla="*/ 2147483647 h 1091"/>
                <a:gd name="T38" fmla="*/ 2147483647 w 1377"/>
                <a:gd name="T39" fmla="*/ 2147483647 h 1091"/>
                <a:gd name="T40" fmla="*/ 2147483647 w 1377"/>
                <a:gd name="T41" fmla="*/ 2147483647 h 1091"/>
                <a:gd name="T42" fmla="*/ 2147483647 w 1377"/>
                <a:gd name="T43" fmla="*/ 2147483647 h 1091"/>
                <a:gd name="T44" fmla="*/ 2147483647 w 1377"/>
                <a:gd name="T45" fmla="*/ 2147483647 h 1091"/>
                <a:gd name="T46" fmla="*/ 2147483647 w 1377"/>
                <a:gd name="T47" fmla="*/ 2147483647 h 1091"/>
                <a:gd name="T48" fmla="*/ 2147483647 w 1377"/>
                <a:gd name="T49" fmla="*/ 2147483647 h 1091"/>
                <a:gd name="T50" fmla="*/ 2147483647 w 1377"/>
                <a:gd name="T51" fmla="*/ 2147483647 h 1091"/>
                <a:gd name="T52" fmla="*/ 2147483647 w 1377"/>
                <a:gd name="T53" fmla="*/ 2147483647 h 1091"/>
                <a:gd name="T54" fmla="*/ 2147483647 w 1377"/>
                <a:gd name="T55" fmla="*/ 2147483647 h 1091"/>
                <a:gd name="T56" fmla="*/ 2147483647 w 1377"/>
                <a:gd name="T57" fmla="*/ 2147483647 h 1091"/>
                <a:gd name="T58" fmla="*/ 2147483647 w 1377"/>
                <a:gd name="T59" fmla="*/ 2147483647 h 1091"/>
                <a:gd name="T60" fmla="*/ 2147483647 w 1377"/>
                <a:gd name="T61" fmla="*/ 2147483647 h 1091"/>
                <a:gd name="T62" fmla="*/ 2147483647 w 1377"/>
                <a:gd name="T63" fmla="*/ 2147483647 h 1091"/>
                <a:gd name="T64" fmla="*/ 2147483647 w 1377"/>
                <a:gd name="T65" fmla="*/ 2147483647 h 1091"/>
                <a:gd name="T66" fmla="*/ 2147483647 w 1377"/>
                <a:gd name="T67" fmla="*/ 2147483647 h 1091"/>
                <a:gd name="T68" fmla="*/ 0 w 1377"/>
                <a:gd name="T69" fmla="*/ 2147483647 h 109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77" h="1091">
                  <a:moveTo>
                    <a:pt x="0" y="128"/>
                  </a:moveTo>
                  <a:lnTo>
                    <a:pt x="0" y="104"/>
                  </a:lnTo>
                  <a:lnTo>
                    <a:pt x="3" y="79"/>
                  </a:lnTo>
                  <a:lnTo>
                    <a:pt x="7" y="65"/>
                  </a:lnTo>
                  <a:lnTo>
                    <a:pt x="12" y="53"/>
                  </a:lnTo>
                  <a:lnTo>
                    <a:pt x="19" y="42"/>
                  </a:lnTo>
                  <a:lnTo>
                    <a:pt x="30" y="30"/>
                  </a:lnTo>
                  <a:lnTo>
                    <a:pt x="42" y="19"/>
                  </a:lnTo>
                  <a:lnTo>
                    <a:pt x="53" y="12"/>
                  </a:lnTo>
                  <a:lnTo>
                    <a:pt x="67" y="6"/>
                  </a:lnTo>
                  <a:lnTo>
                    <a:pt x="79" y="3"/>
                  </a:lnTo>
                  <a:lnTo>
                    <a:pt x="104" y="0"/>
                  </a:lnTo>
                  <a:lnTo>
                    <a:pt x="128" y="0"/>
                  </a:lnTo>
                  <a:lnTo>
                    <a:pt x="892" y="0"/>
                  </a:lnTo>
                  <a:lnTo>
                    <a:pt x="927" y="0"/>
                  </a:lnTo>
                  <a:lnTo>
                    <a:pt x="960" y="0"/>
                  </a:lnTo>
                  <a:lnTo>
                    <a:pt x="991" y="1"/>
                  </a:lnTo>
                  <a:lnTo>
                    <a:pt x="1021" y="3"/>
                  </a:lnTo>
                  <a:lnTo>
                    <a:pt x="1048" y="6"/>
                  </a:lnTo>
                  <a:lnTo>
                    <a:pt x="1075" y="12"/>
                  </a:lnTo>
                  <a:lnTo>
                    <a:pt x="1099" y="19"/>
                  </a:lnTo>
                  <a:lnTo>
                    <a:pt x="1122" y="30"/>
                  </a:lnTo>
                  <a:lnTo>
                    <a:pt x="1145" y="42"/>
                  </a:lnTo>
                  <a:lnTo>
                    <a:pt x="1166" y="58"/>
                  </a:lnTo>
                  <a:lnTo>
                    <a:pt x="1185" y="74"/>
                  </a:lnTo>
                  <a:lnTo>
                    <a:pt x="1204" y="94"/>
                  </a:lnTo>
                  <a:lnTo>
                    <a:pt x="1240" y="137"/>
                  </a:lnTo>
                  <a:lnTo>
                    <a:pt x="1274" y="181"/>
                  </a:lnTo>
                  <a:lnTo>
                    <a:pt x="1320" y="242"/>
                  </a:lnTo>
                  <a:lnTo>
                    <a:pt x="1343" y="272"/>
                  </a:lnTo>
                  <a:lnTo>
                    <a:pt x="1361" y="302"/>
                  </a:lnTo>
                  <a:lnTo>
                    <a:pt x="1367" y="317"/>
                  </a:lnTo>
                  <a:lnTo>
                    <a:pt x="1372" y="331"/>
                  </a:lnTo>
                  <a:lnTo>
                    <a:pt x="1375" y="346"/>
                  </a:lnTo>
                  <a:lnTo>
                    <a:pt x="1377" y="363"/>
                  </a:lnTo>
                  <a:lnTo>
                    <a:pt x="1375" y="379"/>
                  </a:lnTo>
                  <a:lnTo>
                    <a:pt x="1372" y="395"/>
                  </a:lnTo>
                  <a:lnTo>
                    <a:pt x="1367" y="410"/>
                  </a:lnTo>
                  <a:lnTo>
                    <a:pt x="1359" y="425"/>
                  </a:lnTo>
                  <a:lnTo>
                    <a:pt x="1341" y="455"/>
                  </a:lnTo>
                  <a:lnTo>
                    <a:pt x="1320" y="485"/>
                  </a:lnTo>
                  <a:lnTo>
                    <a:pt x="1137" y="727"/>
                  </a:lnTo>
                  <a:lnTo>
                    <a:pt x="682" y="727"/>
                  </a:lnTo>
                  <a:lnTo>
                    <a:pt x="978" y="333"/>
                  </a:lnTo>
                  <a:lnTo>
                    <a:pt x="987" y="321"/>
                  </a:lnTo>
                  <a:lnTo>
                    <a:pt x="996" y="309"/>
                  </a:lnTo>
                  <a:lnTo>
                    <a:pt x="1003" y="296"/>
                  </a:lnTo>
                  <a:lnTo>
                    <a:pt x="1009" y="282"/>
                  </a:lnTo>
                  <a:lnTo>
                    <a:pt x="1014" y="268"/>
                  </a:lnTo>
                  <a:lnTo>
                    <a:pt x="1015" y="253"/>
                  </a:lnTo>
                  <a:lnTo>
                    <a:pt x="1015" y="245"/>
                  </a:lnTo>
                  <a:lnTo>
                    <a:pt x="1014" y="238"/>
                  </a:lnTo>
                  <a:lnTo>
                    <a:pt x="1012" y="230"/>
                  </a:lnTo>
                  <a:lnTo>
                    <a:pt x="1009" y="223"/>
                  </a:lnTo>
                  <a:lnTo>
                    <a:pt x="1005" y="216"/>
                  </a:lnTo>
                  <a:lnTo>
                    <a:pt x="1000" y="210"/>
                  </a:lnTo>
                  <a:lnTo>
                    <a:pt x="994" y="204"/>
                  </a:lnTo>
                  <a:lnTo>
                    <a:pt x="990" y="199"/>
                  </a:lnTo>
                  <a:lnTo>
                    <a:pt x="976" y="192"/>
                  </a:lnTo>
                  <a:lnTo>
                    <a:pt x="963" y="186"/>
                  </a:lnTo>
                  <a:lnTo>
                    <a:pt x="948" y="183"/>
                  </a:lnTo>
                  <a:lnTo>
                    <a:pt x="932" y="181"/>
                  </a:lnTo>
                  <a:lnTo>
                    <a:pt x="917" y="181"/>
                  </a:lnTo>
                  <a:lnTo>
                    <a:pt x="902" y="181"/>
                  </a:lnTo>
                  <a:lnTo>
                    <a:pt x="546" y="181"/>
                  </a:lnTo>
                  <a:lnTo>
                    <a:pt x="546" y="1091"/>
                  </a:lnTo>
                  <a:lnTo>
                    <a:pt x="181" y="1091"/>
                  </a:lnTo>
                  <a:lnTo>
                    <a:pt x="181" y="181"/>
                  </a:lnTo>
                  <a:lnTo>
                    <a:pt x="0" y="181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3" r:id="rId17"/>
    <p:sldLayoutId id="2147483725" r:id="rId18"/>
    <p:sldLayoutId id="2147483726" r:id="rId19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2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Verdana" charset="0"/>
          <a:ea typeface="Verdana" charset="0"/>
          <a:cs typeface="Verdana" charset="0"/>
        </a:defRPr>
      </a:lvl2pPr>
      <a:lvl3pPr algn="l" rtl="0" fontAlgn="base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Verdana" charset="0"/>
          <a:ea typeface="Verdana" charset="0"/>
          <a:cs typeface="Verdana" charset="0"/>
        </a:defRPr>
      </a:lvl3pPr>
      <a:lvl4pPr algn="l" rtl="0" fontAlgn="base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Verdana" charset="0"/>
          <a:ea typeface="Verdana" charset="0"/>
          <a:cs typeface="Verdana" charset="0"/>
        </a:defRPr>
      </a:lvl4pPr>
      <a:lvl5pPr algn="l" rtl="0" fontAlgn="base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Verdana" charset="0"/>
          <a:ea typeface="Verdana" charset="0"/>
          <a:cs typeface="Verdan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Verdana" charset="0"/>
          <a:ea typeface="Verdana" charset="0"/>
          <a:cs typeface="Verdan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Verdana" charset="0"/>
          <a:ea typeface="Verdana" charset="0"/>
          <a:cs typeface="Verdan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Verdana" charset="0"/>
          <a:ea typeface="Verdana" charset="0"/>
          <a:cs typeface="Verdan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Verdana" charset="0"/>
          <a:ea typeface="Verdana" charset="0"/>
          <a:cs typeface="Verdan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jpe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gif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gif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6.emf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3507854"/>
          </a:xfrm>
          <a:prstGeom prst="rect">
            <a:avLst/>
          </a:prstGeom>
        </p:spPr>
      </p:pic>
      <p:pic>
        <p:nvPicPr>
          <p:cNvPr id="12" name="Picture 8" descr="C:\Natarius\RZD 2014\Август\16x9\titl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85" y="707087"/>
            <a:ext cx="9144000" cy="443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3568" y="2859782"/>
            <a:ext cx="6303329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 ходе реформирования железнодорожного </a:t>
            </a:r>
            <a:endParaRPr lang="ru-RU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транспорта в </a:t>
            </a:r>
            <a:r>
              <a:rPr lang="ru-RU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Российской Федерации</a:t>
            </a:r>
          </a:p>
          <a:p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69" y="3925927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ОАО </a:t>
            </a:r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«Российские железные дороги»</a:t>
            </a:r>
          </a:p>
          <a:p>
            <a:pPr algn="ctr"/>
            <a:endParaRPr lang="ru-RU" sz="16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1082" y="4763645"/>
            <a:ext cx="63033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г. Варшава, </a:t>
            </a: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5-7 </a:t>
            </a: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апреля 2017 г.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9298" y="3291830"/>
            <a:ext cx="1844702" cy="185297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1568" y="3804841"/>
            <a:ext cx="940161" cy="82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74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3556" y="70972"/>
            <a:ext cx="89534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Реформирование в сфере пассажирских перевозок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Скругленный прямоугольник 120"/>
          <p:cNvSpPr/>
          <p:nvPr/>
        </p:nvSpPr>
        <p:spPr>
          <a:xfrm>
            <a:off x="155534" y="1131590"/>
            <a:ext cx="8871499" cy="77002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18"/>
          <p:cNvSpPr/>
          <p:nvPr/>
        </p:nvSpPr>
        <p:spPr>
          <a:xfrm>
            <a:off x="170054" y="1137916"/>
            <a:ext cx="4536504" cy="278345"/>
          </a:xfrm>
          <a:prstGeom prst="rect">
            <a:avLst/>
          </a:prstGeom>
          <a:solidFill>
            <a:srgbClr val="777C84">
              <a:lumMod val="20000"/>
              <a:lumOff val="80000"/>
            </a:srgbClr>
          </a:solidFill>
          <a:ln w="12700" cap="flat" cmpd="sng" algn="ctr">
            <a:solidFill>
              <a:schemeClr val="tx1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пассажирские перевозки в дальнем</a:t>
            </a:r>
            <a:r>
              <a:rPr kumimoji="0" lang="ru-RU" sz="12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следовании</a:t>
            </a: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Скругленный прямоугольник 120"/>
          <p:cNvSpPr/>
          <p:nvPr/>
        </p:nvSpPr>
        <p:spPr>
          <a:xfrm>
            <a:off x="155532" y="2770061"/>
            <a:ext cx="8871499" cy="809801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Прямоугольник 118"/>
          <p:cNvSpPr/>
          <p:nvPr/>
        </p:nvSpPr>
        <p:spPr>
          <a:xfrm>
            <a:off x="167783" y="2776387"/>
            <a:ext cx="4581184" cy="278345"/>
          </a:xfrm>
          <a:prstGeom prst="rect">
            <a:avLst/>
          </a:prstGeom>
          <a:solidFill>
            <a:srgbClr val="777C84">
              <a:lumMod val="20000"/>
              <a:lumOff val="80000"/>
            </a:srgbClr>
          </a:solidFill>
          <a:ln w="12700" cap="flat" cmpd="sng" algn="ctr">
            <a:solidFill>
              <a:schemeClr val="tx1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пассажирские перевозки в дальнем</a:t>
            </a:r>
            <a:r>
              <a:rPr kumimoji="0" lang="ru-RU" sz="12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следовании</a:t>
            </a: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" name="Рисунок 4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32" y="1992031"/>
            <a:ext cx="8882028" cy="677300"/>
          </a:xfrm>
          <a:prstGeom prst="rect">
            <a:avLst/>
          </a:prstGeom>
          <a:ln w="12700">
            <a:solidFill>
              <a:sysClr val="windowText" lastClr="000000"/>
            </a:solidFill>
          </a:ln>
        </p:spPr>
      </p:pic>
      <p:sp>
        <p:nvSpPr>
          <p:cNvPr id="24" name="Скругленный прямоугольник 7"/>
          <p:cNvSpPr/>
          <p:nvPr/>
        </p:nvSpPr>
        <p:spPr>
          <a:xfrm>
            <a:off x="221917" y="1496901"/>
            <a:ext cx="4513905" cy="341167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648" tIns="33324" rIns="66648" bIns="33324" rtlCol="0" anchor="ctr"/>
          <a:lstStyle/>
          <a:p>
            <a:pPr algn="ctr" defTabSz="666476"/>
            <a:r>
              <a:rPr lang="ru-RU" sz="102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ОАО «Федеральная пассажирская компания»</a:t>
            </a:r>
          </a:p>
          <a:p>
            <a:pPr algn="ctr" defTabSz="666476"/>
            <a:r>
              <a:rPr lang="ru-RU" sz="102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начало хозяйственной деятельности – 1 апреля 2010 г.</a:t>
            </a:r>
            <a:endParaRPr lang="ru-RU" sz="102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5" name="Скругленный прямоугольник 20"/>
          <p:cNvSpPr/>
          <p:nvPr/>
        </p:nvSpPr>
        <p:spPr>
          <a:xfrm>
            <a:off x="221916" y="3141358"/>
            <a:ext cx="4513905" cy="36741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648" tIns="33324" rIns="66648" bIns="33324" rtlCol="0" anchor="ctr"/>
          <a:lstStyle/>
          <a:p>
            <a:pPr algn="ctr" defTabSz="666476"/>
            <a:r>
              <a:rPr lang="ru-RU" sz="102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Совместно с субъектами </a:t>
            </a:r>
            <a:r>
              <a:rPr lang="ru-RU" sz="102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Российской Федерации создано</a:t>
            </a:r>
          </a:p>
          <a:p>
            <a:pPr algn="ctr" defTabSz="666476"/>
            <a:r>
              <a:rPr lang="ru-RU" sz="102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 25 </a:t>
            </a:r>
            <a:r>
              <a:rPr lang="ru-RU" sz="102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пригородных пассажирских компаний </a:t>
            </a:r>
          </a:p>
        </p:txBody>
      </p:sp>
      <p:pic>
        <p:nvPicPr>
          <p:cNvPr id="26" name="Рисунок 10" descr="тк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15484" y="1557704"/>
            <a:ext cx="936104" cy="2744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" name="Рисунок 11" descr="мегаполис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40396" y="1563637"/>
            <a:ext cx="1368152" cy="27442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Рисунок 12" descr="гранд сервис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97356" y="1564790"/>
            <a:ext cx="1389534" cy="27327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4704288" y="1275606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66476"/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независимые компании</a:t>
            </a:r>
            <a:endParaRPr lang="ru-RU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155532" y="4033089"/>
            <a:ext cx="8859248" cy="780555"/>
          </a:xfrm>
          <a:prstGeom prst="rect">
            <a:avLst/>
          </a:prstGeom>
          <a:solidFill>
            <a:srgbClr val="777C84">
              <a:lumMod val="20000"/>
              <a:lumOff val="80000"/>
            </a:srgbClr>
          </a:solidFill>
          <a:ln w="12700" cap="flat" cmpd="sng" algn="ctr">
            <a:solidFill>
              <a:schemeClr val="tx1"/>
            </a:solidFill>
            <a:prstDash val="solid"/>
            <a:headEnd/>
            <a:tailEnd/>
          </a:ln>
          <a:effectLst/>
        </p:spPr>
        <p:txBody>
          <a:bodyPr vert="horz" wrap="square" lIns="87206" tIns="43603" rIns="87206" bIns="43603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-205999" algn="just" defTabSz="872063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99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Постановлением Правительства РФ от 25 февраля 2015 г. № 166 утвержден льготный коэффициент к тарифам на услуги инфраструктуры в размере 0,01 вместо установленного ранее коэффициента 0,25. </a:t>
            </a:r>
          </a:p>
          <a:p>
            <a:pPr marL="0" marR="0" lvl="0" indent="-205999" algn="just" defTabSz="872063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99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06.04.2015 принят федеральный закон № 83-ФЗ, устанавливающий ставку НДС в размере 0% в отношении услуг по перевозке пассажиров железнодорожным транспортом в пригородном сообщении. </a:t>
            </a:r>
          </a:p>
        </p:txBody>
      </p:sp>
      <p:sp>
        <p:nvSpPr>
          <p:cNvPr id="5" name="Rectangle 4"/>
          <p:cNvSpPr/>
          <p:nvPr/>
        </p:nvSpPr>
        <p:spPr>
          <a:xfrm>
            <a:off x="4828375" y="2975435"/>
            <a:ext cx="420918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Aft>
                <a:spcPts val="600"/>
              </a:spcAft>
              <a:buClr>
                <a:srgbClr val="990000"/>
              </a:buClr>
              <a:defRPr/>
            </a:pPr>
            <a:r>
              <a:rPr lang="ru-RU" sz="1100" kern="0" dirty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82 субъектами Российской Федерации разработаны и </a:t>
            </a:r>
            <a:r>
              <a:rPr lang="ru-RU" sz="1100" b="1" kern="0" dirty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утверждены комплексные планы транспортного обслуживания населения регионов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836705" y="4887056"/>
            <a:ext cx="3481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</a:t>
            </a:r>
            <a:endParaRPr 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Прямоугольник 3"/>
          <p:cNvSpPr/>
          <p:nvPr/>
        </p:nvSpPr>
        <p:spPr>
          <a:xfrm>
            <a:off x="155532" y="3677474"/>
            <a:ext cx="8859248" cy="461665"/>
          </a:xfrm>
          <a:prstGeom prst="rect">
            <a:avLst/>
          </a:prstGeom>
          <a:noFill/>
        </p:spPr>
        <p:txBody>
          <a:bodyPr wrap="square" lIns="180000" rIns="180000">
            <a:spAutoFit/>
          </a:bodyPr>
          <a:lstStyle/>
          <a:p>
            <a:pPr algn="ctr"/>
            <a:r>
              <a:rPr lang="ru-RU" sz="12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прекращено перекрёстное финансирование пассажирских перевозок за счёт грузовых</a:t>
            </a:r>
          </a:p>
          <a:p>
            <a:pPr lvl="0" algn="ctr"/>
            <a:endParaRPr lang="ru-RU" sz="1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67783" y="3687638"/>
            <a:ext cx="8859248" cy="283304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74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3556" y="70972"/>
            <a:ext cx="8953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Проект Целевой модели рынка грузовых железнодорожных перевозок до 2020 года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Прямоугольник 2"/>
          <p:cNvSpPr/>
          <p:nvPr/>
        </p:nvSpPr>
        <p:spPr>
          <a:xfrm>
            <a:off x="1187624" y="1090893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Определить основные направления и масштаб улучшений в экономике функционирования отрасли </a:t>
            </a:r>
            <a:r>
              <a:rPr kumimoji="0" lang="ru-RU" sz="1000" b="1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учётом интересов всех ключевых участников рынка</a:t>
            </a:r>
            <a:r>
              <a: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для обеспечения её долгосрочного устойчивого развития</a:t>
            </a:r>
          </a:p>
        </p:txBody>
      </p:sp>
      <p:sp>
        <p:nvSpPr>
          <p:cNvPr id="44" name="Стрелка вправо 3"/>
          <p:cNvSpPr/>
          <p:nvPr/>
        </p:nvSpPr>
        <p:spPr>
          <a:xfrm>
            <a:off x="107504" y="1090894"/>
            <a:ext cx="936104" cy="400110"/>
          </a:xfrm>
          <a:prstGeom prst="rightArrow">
            <a:avLst/>
          </a:prstGeom>
          <a:solidFill>
            <a:srgbClr val="B32C16">
              <a:lumMod val="75000"/>
            </a:srgbClr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цель</a:t>
            </a:r>
          </a:p>
        </p:txBody>
      </p:sp>
      <p:sp>
        <p:nvSpPr>
          <p:cNvPr id="45" name="Выноска со стрелкой вниз 19"/>
          <p:cNvSpPr/>
          <p:nvPr/>
        </p:nvSpPr>
        <p:spPr>
          <a:xfrm>
            <a:off x="0" y="1491630"/>
            <a:ext cx="9144000" cy="369701"/>
          </a:xfrm>
          <a:prstGeom prst="downArrowCallout">
            <a:avLst/>
          </a:prstGeom>
          <a:solidFill>
            <a:srgbClr val="777C84">
              <a:lumMod val="40000"/>
              <a:lumOff val="60000"/>
            </a:srgbClr>
          </a:solidFill>
          <a:ln w="25400" cap="flat" cmpd="sng" algn="ctr">
            <a:solidFill>
              <a:srgbClr val="AEBAD5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all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Интересы ключевых участников рынка</a:t>
            </a:r>
          </a:p>
        </p:txBody>
      </p:sp>
      <p:grpSp>
        <p:nvGrpSpPr>
          <p:cNvPr id="46" name="Группа 22"/>
          <p:cNvGrpSpPr/>
          <p:nvPr/>
        </p:nvGrpSpPr>
        <p:grpSpPr>
          <a:xfrm>
            <a:off x="73556" y="1779662"/>
            <a:ext cx="4427452" cy="1437598"/>
            <a:chOff x="107504" y="2492896"/>
            <a:chExt cx="4392488" cy="1448093"/>
          </a:xfrm>
        </p:grpSpPr>
        <p:sp>
          <p:nvSpPr>
            <p:cNvPr id="47" name="Блок-схема: процесс 20"/>
            <p:cNvSpPr/>
            <p:nvPr/>
          </p:nvSpPr>
          <p:spPr>
            <a:xfrm>
              <a:off x="107504" y="2492896"/>
              <a:ext cx="4392488" cy="1448093"/>
            </a:xfrm>
            <a:prstGeom prst="flowChartProcess">
              <a:avLst/>
            </a:prstGeom>
            <a:solidFill>
              <a:srgbClr val="B32C16">
                <a:lumMod val="75000"/>
              </a:srgbClr>
            </a:solidFill>
            <a:ln w="190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t" anchorCtr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Государство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Блок-схема: процесс 21"/>
            <p:cNvSpPr/>
            <p:nvPr/>
          </p:nvSpPr>
          <p:spPr>
            <a:xfrm>
              <a:off x="178725" y="2755359"/>
              <a:ext cx="4248472" cy="1185630"/>
            </a:xfrm>
            <a:prstGeom prst="flowChartProcess">
              <a:avLst/>
            </a:prstGeom>
            <a:solidFill>
              <a:sysClr val="window" lastClr="FFFFFF"/>
            </a:solidFill>
            <a:ln w="190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kumimoji="0" lang="ru-RU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Удовлетворение спроса на перевозки со стороны грузоотправителей и пассажиров</a:t>
              </a:r>
            </a:p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kumimoji="0" lang="ru-RU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Сохранение транспортной связности России, в том числе удалённых регионов</a:t>
              </a:r>
            </a:p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kumimoji="0" lang="ru-RU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Снижение доли транспортных издержек в структуре ВВП</a:t>
              </a:r>
            </a:p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kumimoji="0" lang="ru-RU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Минимизация субсидий в ж/д транспорт</a:t>
              </a:r>
            </a:p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kumimoji="0" lang="ru-RU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Обеспечение социальной стабильности</a:t>
              </a:r>
              <a:endPara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49" name="Группа 23"/>
          <p:cNvGrpSpPr/>
          <p:nvPr/>
        </p:nvGrpSpPr>
        <p:grpSpPr>
          <a:xfrm>
            <a:off x="73556" y="3313889"/>
            <a:ext cx="4427452" cy="1567911"/>
            <a:chOff x="107505" y="2492897"/>
            <a:chExt cx="4392488" cy="1462663"/>
          </a:xfrm>
        </p:grpSpPr>
        <p:sp>
          <p:nvSpPr>
            <p:cNvPr id="50" name="Блок-схема: процесс 24"/>
            <p:cNvSpPr/>
            <p:nvPr/>
          </p:nvSpPr>
          <p:spPr>
            <a:xfrm>
              <a:off x="107505" y="2492897"/>
              <a:ext cx="4392488" cy="1462663"/>
            </a:xfrm>
            <a:prstGeom prst="flowChartProcess">
              <a:avLst/>
            </a:prstGeom>
            <a:solidFill>
              <a:srgbClr val="B32C16">
                <a:lumMod val="75000"/>
              </a:srgbClr>
            </a:solidFill>
            <a:ln w="190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t" anchorCtr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Потребители услуг ж/</a:t>
              </a:r>
              <a:r>
                <a:rPr kumimoji="0" lang="ru-RU" sz="12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д</a:t>
              </a:r>
              <a:r>
                <a:rPr kumimoji="0" lang="ru-RU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транспорта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Блок-схема: процесс 25"/>
            <p:cNvSpPr/>
            <p:nvPr/>
          </p:nvSpPr>
          <p:spPr>
            <a:xfrm>
              <a:off x="179512" y="2717923"/>
              <a:ext cx="4248472" cy="1237637"/>
            </a:xfrm>
            <a:prstGeom prst="flowChartProcess">
              <a:avLst/>
            </a:prstGeom>
            <a:solidFill>
              <a:sysClr val="window" lastClr="FFFFFF"/>
            </a:solidFill>
            <a:ln w="190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0" lang="ru-RU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Доступность транспортной услуги, в том числе в удалённых регионах и для новых активов</a:t>
              </a:r>
            </a:p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0" lang="ru-RU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Снижение доли транспортных затрат в себестоимости перевозимых грузов</a:t>
              </a:r>
            </a:p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0" lang="ru-RU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Повышение качества услуги перевозки</a:t>
              </a:r>
            </a:p>
            <a:p>
              <a:pPr marL="176213" marR="0" lvl="1" indent="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ru-RU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Улучшение своевременности  и надёжности доставки</a:t>
              </a:r>
            </a:p>
            <a:p>
              <a:pPr marL="176213" marR="0" lvl="1" indent="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ru-RU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Сохранность груза</a:t>
              </a:r>
            </a:p>
            <a:p>
              <a:pPr marL="176213" marR="0" lvl="1" indent="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ru-RU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Предоставление полного спектра логистических услуг</a:t>
              </a:r>
              <a:endPara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52" name="Группа 11"/>
          <p:cNvGrpSpPr/>
          <p:nvPr/>
        </p:nvGrpSpPr>
        <p:grpSpPr>
          <a:xfrm>
            <a:off x="4644008" y="1779660"/>
            <a:ext cx="4427984" cy="1584176"/>
            <a:chOff x="107504" y="2492896"/>
            <a:chExt cx="4392488" cy="953913"/>
          </a:xfrm>
        </p:grpSpPr>
        <p:sp>
          <p:nvSpPr>
            <p:cNvPr id="53" name="Блок-схема: процесс 12"/>
            <p:cNvSpPr/>
            <p:nvPr/>
          </p:nvSpPr>
          <p:spPr>
            <a:xfrm>
              <a:off x="107504" y="2492896"/>
              <a:ext cx="4392488" cy="953913"/>
            </a:xfrm>
            <a:prstGeom prst="flowChartProcess">
              <a:avLst/>
            </a:prstGeom>
            <a:solidFill>
              <a:srgbClr val="B32C16">
                <a:lumMod val="75000"/>
              </a:srgbClr>
            </a:solidFill>
            <a:ln w="190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t" anchorCtr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ОАО </a:t>
              </a:r>
              <a:r>
                <a:rPr lang="ru-RU" sz="1200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«РЖД»</a:t>
              </a:r>
              <a:endPara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Блок-схема: процесс 13"/>
            <p:cNvSpPr/>
            <p:nvPr/>
          </p:nvSpPr>
          <p:spPr>
            <a:xfrm>
              <a:off x="179511" y="2649794"/>
              <a:ext cx="4275881" cy="797015"/>
            </a:xfrm>
            <a:prstGeom prst="flowChartProcess">
              <a:avLst/>
            </a:prstGeom>
            <a:solidFill>
              <a:sysClr val="window" lastClr="FFFFFF"/>
            </a:solidFill>
            <a:ln w="190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lIns="36000" rIns="0" rtlCol="0" anchor="ctr"/>
            <a:lstStyle/>
            <a:p>
              <a:pPr marL="8890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0" lang="ru-RU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Увеличение доли ОАО «РЖД» в перевозке высокодоходных грузов, естественно тяготеющих к ж/д транспорту</a:t>
              </a:r>
            </a:p>
            <a:p>
              <a:pPr marL="8890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0" lang="ru-RU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Соотношение выручки и гос. поддержки, позволяющее покрывать эксплуатационные и инвестиционные затраты</a:t>
              </a:r>
            </a:p>
            <a:p>
              <a:pPr marL="8890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0" lang="ru-RU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Обеспечение технологической устойчивости ж/д перевозок</a:t>
              </a:r>
            </a:p>
            <a:p>
              <a:pPr marL="8890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0" lang="ru-RU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Повышение уровня производительности активов и снижение операционных затрат для формирования инвестиционного ресурса</a:t>
              </a:r>
              <a:endPara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55" name="Блок-схема: процесс 17"/>
          <p:cNvSpPr/>
          <p:nvPr/>
        </p:nvSpPr>
        <p:spPr>
          <a:xfrm>
            <a:off x="4644008" y="3471847"/>
            <a:ext cx="4427984" cy="360037"/>
          </a:xfrm>
          <a:prstGeom prst="flowChartProcess">
            <a:avLst/>
          </a:prstGeom>
          <a:solidFill>
            <a:srgbClr val="575F6D">
              <a:lumMod val="40000"/>
              <a:lumOff val="60000"/>
            </a:srgbClr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Операторы вагонного парка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Блок-схема: процесс 27"/>
          <p:cNvSpPr/>
          <p:nvPr/>
        </p:nvSpPr>
        <p:spPr>
          <a:xfrm>
            <a:off x="4644008" y="3910405"/>
            <a:ext cx="4427984" cy="360039"/>
          </a:xfrm>
          <a:prstGeom prst="flowChartProcess">
            <a:avLst/>
          </a:prstGeom>
          <a:solidFill>
            <a:srgbClr val="575F6D">
              <a:lumMod val="40000"/>
              <a:lumOff val="60000"/>
            </a:srgbClr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Производители подвижного состава</a:t>
            </a:r>
            <a:endParaRPr kumimoji="0" lang="ru-RU" sz="17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Блок-схема: процесс 29"/>
          <p:cNvSpPr/>
          <p:nvPr/>
        </p:nvSpPr>
        <p:spPr>
          <a:xfrm>
            <a:off x="4644008" y="4348966"/>
            <a:ext cx="4427984" cy="532834"/>
          </a:xfrm>
          <a:prstGeom prst="flowChartProcess">
            <a:avLst/>
          </a:prstGeom>
          <a:solidFill>
            <a:srgbClr val="575F6D">
              <a:lumMod val="40000"/>
              <a:lumOff val="60000"/>
            </a:srgbClr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Инвесторы в подвижной состав и инфраструктуру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836704" y="4887056"/>
            <a:ext cx="3481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</a:t>
            </a:r>
            <a:endParaRPr 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60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3556" y="70972"/>
            <a:ext cx="8953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Цели дальнейшего </a:t>
            </a: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развития </a:t>
            </a:r>
            <a:r>
              <a:rPr lang="ru-RU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железнодорожного транспорта на период до 2020 года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7504" y="1206831"/>
            <a:ext cx="8932407" cy="240731"/>
          </a:xfrm>
          <a:prstGeom prst="roundRect">
            <a:avLst/>
          </a:prstGeom>
          <a:solidFill>
            <a:sysClr val="window" lastClr="FFFFFF"/>
          </a:solidFill>
          <a:ln w="38100" cap="flat" cmpd="sng" algn="ctr">
            <a:solidFill>
              <a:srgbClr val="CC0000"/>
            </a:solidFill>
            <a:prstDash val="solid"/>
          </a:ln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p:spPr>
        <p:txBody>
          <a:bodyPr wrap="square" lIns="91436" tIns="45718" rIns="91436" bIns="45718" rtlCol="0" anchor="ctr" anchorCtr="0">
            <a:noAutofit/>
          </a:bodyPr>
          <a:lstStyle/>
          <a:p>
            <a:pPr lvl="0" indent="-90484" algn="just">
              <a:defRPr/>
            </a:pPr>
            <a:r>
              <a:rPr lang="ru-RU" sz="1400" b="1" kern="0" dirty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Повышение конкурентоспособности железнодорожного транспорта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07504" y="2350088"/>
            <a:ext cx="8932407" cy="439012"/>
          </a:xfrm>
          <a:prstGeom prst="roundRect">
            <a:avLst/>
          </a:prstGeom>
          <a:solidFill>
            <a:sysClr val="window" lastClr="FFFFFF"/>
          </a:solidFill>
          <a:ln w="38100" cap="flat" cmpd="sng" algn="ctr">
            <a:solidFill>
              <a:srgbClr val="CC0000"/>
            </a:solidFill>
            <a:prstDash val="solid"/>
          </a:ln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p:spPr>
        <p:txBody>
          <a:bodyPr wrap="square" lIns="91436" tIns="45718" rIns="91436" bIns="45718" rtlCol="0" anchor="ctr" anchorCtr="0">
            <a:noAutofit/>
          </a:bodyPr>
          <a:lstStyle/>
          <a:p>
            <a:pPr lvl="0" algn="just"/>
            <a:r>
              <a:rPr lang="ru-RU" sz="1400" b="1" kern="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Повышение клиентоориентированности железнодорожных транспортных услуг на базе интеграции взаимоувязанных элементов перевозочного процесса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07504" y="1569678"/>
            <a:ext cx="8932407" cy="268089"/>
          </a:xfrm>
          <a:prstGeom prst="roundRect">
            <a:avLst/>
          </a:prstGeom>
          <a:solidFill>
            <a:sysClr val="window" lastClr="FFFFFF"/>
          </a:solidFill>
          <a:ln w="38100" cap="flat" cmpd="sng" algn="ctr">
            <a:solidFill>
              <a:srgbClr val="CC0000"/>
            </a:solidFill>
            <a:prstDash val="solid"/>
          </a:ln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p:spPr>
        <p:txBody>
          <a:bodyPr wrap="square" lIns="91436" tIns="45718" rIns="91436" bIns="45718" rtlCol="0" anchor="ctr" anchorCtr="0">
            <a:noAutofit/>
          </a:bodyPr>
          <a:lstStyle/>
          <a:p>
            <a:pPr lvl="0"/>
            <a:r>
              <a:rPr lang="ru-RU" sz="1400" b="1" kern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Формализация механизмов финансирования железнодорожной инфраструктуры</a:t>
            </a:r>
            <a:endParaRPr lang="ru-RU" sz="1400" b="1" kern="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504" y="1959883"/>
            <a:ext cx="8932407" cy="269027"/>
          </a:xfrm>
          <a:prstGeom prst="roundRect">
            <a:avLst/>
          </a:prstGeom>
          <a:solidFill>
            <a:sysClr val="window" lastClr="FFFFFF"/>
          </a:solidFill>
          <a:ln w="38100" cap="flat" cmpd="sng" algn="ctr">
            <a:solidFill>
              <a:srgbClr val="CC0000"/>
            </a:solidFill>
            <a:prstDash val="solid"/>
          </a:ln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p:spPr>
        <p:txBody>
          <a:bodyPr wrap="square" lIns="91436" tIns="45718" rIns="91436" bIns="45718" rtlCol="0" anchor="ctr" anchorCtr="0">
            <a:noAutofit/>
          </a:bodyPr>
          <a:lstStyle/>
          <a:p>
            <a:pPr lvl="0"/>
            <a:r>
              <a:rPr lang="ru-RU" sz="1400" b="1" kern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Совершенствование тарифной системы</a:t>
            </a:r>
            <a:endParaRPr lang="ru-RU" sz="1400" b="1" kern="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504" y="2911216"/>
            <a:ext cx="8932407" cy="439012"/>
          </a:xfrm>
          <a:prstGeom prst="roundRect">
            <a:avLst/>
          </a:prstGeom>
          <a:solidFill>
            <a:sysClr val="window" lastClr="FFFFFF"/>
          </a:solidFill>
          <a:ln w="38100" cap="flat" cmpd="sng" algn="ctr">
            <a:solidFill>
              <a:srgbClr val="CC0000"/>
            </a:solidFill>
            <a:prstDash val="solid"/>
          </a:ln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p:spPr>
        <p:txBody>
          <a:bodyPr wrap="square" lIns="91436" tIns="45718" rIns="91436" bIns="45718" rtlCol="0" anchor="ctr" anchorCtr="0">
            <a:noAutofit/>
          </a:bodyPr>
          <a:lstStyle/>
          <a:p>
            <a:pPr lvl="0"/>
            <a:r>
              <a:rPr lang="ru-RU" sz="1400" b="1" kern="0" dirty="0">
                <a:latin typeface="Verdana" pitchFamily="34" charset="0"/>
                <a:ea typeface="Verdana" pitchFamily="34" charset="0"/>
                <a:cs typeface="Verdana" pitchFamily="34" charset="0"/>
              </a:rPr>
              <a:t>Совершенствование нормативно-правового регулирования рынка железнодорожных транспортных услуг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7504" y="3472344"/>
            <a:ext cx="8932407" cy="439012"/>
          </a:xfrm>
          <a:prstGeom prst="roundRect">
            <a:avLst/>
          </a:prstGeom>
          <a:solidFill>
            <a:sysClr val="window" lastClr="FFFFFF"/>
          </a:solidFill>
          <a:ln w="38100" cap="flat" cmpd="sng" algn="ctr">
            <a:solidFill>
              <a:srgbClr val="CC0000"/>
            </a:solidFill>
            <a:prstDash val="solid"/>
          </a:ln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p:spPr>
        <p:txBody>
          <a:bodyPr wrap="square" lIns="91436" tIns="45718" rIns="91436" bIns="45718" rtlCol="0" anchor="ctr" anchorCtr="0">
            <a:noAutofit/>
          </a:bodyPr>
          <a:lstStyle/>
          <a:p>
            <a:pPr lvl="0"/>
            <a:r>
              <a:rPr lang="ru-RU" sz="1400" b="1" kern="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Повышение эффективности  грузовых железнодорожных перевозок  на основе сбалансированной модели взаимодействия основных участников рынка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032534"/>
            <a:ext cx="8953478" cy="82804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TextBox 19"/>
          <p:cNvSpPr txBox="1"/>
          <p:nvPr/>
        </p:nvSpPr>
        <p:spPr>
          <a:xfrm>
            <a:off x="8836704" y="4887056"/>
            <a:ext cx="3481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</a:t>
            </a:r>
            <a:endParaRPr 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12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3507854"/>
          </a:xfrm>
          <a:prstGeom prst="rect">
            <a:avLst/>
          </a:prstGeom>
        </p:spPr>
      </p:pic>
      <p:pic>
        <p:nvPicPr>
          <p:cNvPr id="12" name="Picture 8" descr="C:\Natarius\RZD 2014\Август\16x9\titl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85" y="707087"/>
            <a:ext cx="9144000" cy="443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74813" y="2932774"/>
            <a:ext cx="576215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Спасибо за внимание!</a:t>
            </a:r>
            <a:endParaRPr lang="ru-RU" sz="28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83568" y="3581603"/>
            <a:ext cx="63033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Совещание экспертов Комиссии ОСЖД </a:t>
            </a:r>
          </a:p>
          <a:p>
            <a:pPr algn="ctr"/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 транспортной политике и стратегии развития</a:t>
            </a:r>
            <a:endParaRPr lang="ru-RU" sz="1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69" y="4166378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u="sn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Безызвестных </a:t>
            </a:r>
            <a:r>
              <a:rPr lang="ru-RU" sz="16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Александр </a:t>
            </a:r>
            <a:r>
              <a:rPr lang="ru-RU" sz="1600" b="1" u="sn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Васильевич</a:t>
            </a:r>
          </a:p>
          <a:p>
            <a:pPr algn="ctr"/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ОАО «Российские железные дороги»</a:t>
            </a:r>
          </a:p>
          <a:p>
            <a:pPr algn="ctr"/>
            <a:endParaRPr lang="ru-RU" sz="16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1082" y="4763645"/>
            <a:ext cx="63033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г. Варшава, </a:t>
            </a: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5-7 </a:t>
            </a: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апреля 2017 г.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9298" y="3291830"/>
            <a:ext cx="1844702" cy="185297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1568" y="3804841"/>
            <a:ext cx="940161" cy="82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00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Прямоугольник 59"/>
          <p:cNvSpPr/>
          <p:nvPr/>
        </p:nvSpPr>
        <p:spPr>
          <a:xfrm>
            <a:off x="5391389" y="4157868"/>
            <a:ext cx="742663" cy="523031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54" name="Прямоугольник 106"/>
          <p:cNvSpPr/>
          <p:nvPr/>
        </p:nvSpPr>
        <p:spPr>
          <a:xfrm>
            <a:off x="6228184" y="1448024"/>
            <a:ext cx="2798849" cy="294694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56" name="Овал 103"/>
          <p:cNvSpPr/>
          <p:nvPr/>
        </p:nvSpPr>
        <p:spPr>
          <a:xfrm>
            <a:off x="1746495" y="3802829"/>
            <a:ext cx="893002" cy="53381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57" name="Прямоугольник 102"/>
          <p:cNvSpPr/>
          <p:nvPr/>
        </p:nvSpPr>
        <p:spPr>
          <a:xfrm>
            <a:off x="2661707" y="2788608"/>
            <a:ext cx="1389513" cy="523031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58" name="Овал 101"/>
          <p:cNvSpPr/>
          <p:nvPr/>
        </p:nvSpPr>
        <p:spPr>
          <a:xfrm>
            <a:off x="1745049" y="2783531"/>
            <a:ext cx="893002" cy="53381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59" name="Овал 86"/>
          <p:cNvSpPr/>
          <p:nvPr/>
        </p:nvSpPr>
        <p:spPr>
          <a:xfrm>
            <a:off x="2571095" y="1815625"/>
            <a:ext cx="893002" cy="53381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60" name="Прямоугольник 59"/>
          <p:cNvSpPr/>
          <p:nvPr/>
        </p:nvSpPr>
        <p:spPr>
          <a:xfrm>
            <a:off x="2661707" y="1260760"/>
            <a:ext cx="1389513" cy="523031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cxnSp>
        <p:nvCxnSpPr>
          <p:cNvPr id="61" name="Прямая соединительная линия 4"/>
          <p:cNvCxnSpPr/>
          <p:nvPr/>
        </p:nvCxnSpPr>
        <p:spPr>
          <a:xfrm>
            <a:off x="1619658" y="1075423"/>
            <a:ext cx="23390" cy="3701059"/>
          </a:xfrm>
          <a:prstGeom prst="line">
            <a:avLst/>
          </a:prstGeom>
          <a:ln w="57150">
            <a:solidFill>
              <a:srgbClr val="2683C6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8"/>
          <p:cNvCxnSpPr/>
          <p:nvPr/>
        </p:nvCxnSpPr>
        <p:spPr>
          <a:xfrm flipH="1" flipV="1">
            <a:off x="1638291" y="4765027"/>
            <a:ext cx="4877925" cy="11456"/>
          </a:xfrm>
          <a:prstGeom prst="line">
            <a:avLst/>
          </a:prstGeom>
          <a:ln w="57150">
            <a:solidFill>
              <a:srgbClr val="2683C6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662" y="1347940"/>
            <a:ext cx="527104" cy="35210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221" y="1343078"/>
            <a:ext cx="542706" cy="35305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551" y="1344027"/>
            <a:ext cx="528158" cy="35210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005" y="1909408"/>
            <a:ext cx="528158" cy="35210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516" y="2390319"/>
            <a:ext cx="528158" cy="35210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221" y="2866924"/>
            <a:ext cx="546896" cy="35957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004" y="2870294"/>
            <a:ext cx="528158" cy="35957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0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550" y="2866009"/>
            <a:ext cx="538878" cy="35957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1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516" y="3365714"/>
            <a:ext cx="534647" cy="35210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2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824" y="3365714"/>
            <a:ext cx="538288" cy="35210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3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221" y="3899514"/>
            <a:ext cx="538288" cy="35213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4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141" y="3902220"/>
            <a:ext cx="538288" cy="35213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5" name="Рисунок 2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064" y="4248468"/>
            <a:ext cx="538288" cy="35213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6" name="Рисунок 2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282" y="4248467"/>
            <a:ext cx="498878" cy="35213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7" name="Прямоугольник 33"/>
          <p:cNvSpPr/>
          <p:nvPr/>
        </p:nvSpPr>
        <p:spPr>
          <a:xfrm>
            <a:off x="303272" y="1004124"/>
            <a:ext cx="131638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67863" algn="ctr">
              <a:defRPr/>
            </a:pPr>
            <a:r>
              <a:rPr lang="ru-RU" sz="105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вертикальная </a:t>
            </a:r>
          </a:p>
          <a:p>
            <a:pPr indent="-67863" algn="ctr">
              <a:defRPr/>
            </a:pPr>
            <a:r>
              <a:rPr lang="ru-RU" sz="105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интеграция</a:t>
            </a:r>
          </a:p>
        </p:txBody>
      </p:sp>
      <p:cxnSp>
        <p:nvCxnSpPr>
          <p:cNvPr id="78" name="Прямая соединительная линия 36"/>
          <p:cNvCxnSpPr/>
          <p:nvPr/>
        </p:nvCxnSpPr>
        <p:spPr>
          <a:xfrm>
            <a:off x="1547664" y="1520033"/>
            <a:ext cx="90627" cy="148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Прямоугольник 38"/>
          <p:cNvSpPr/>
          <p:nvPr/>
        </p:nvSpPr>
        <p:spPr>
          <a:xfrm>
            <a:off x="433488" y="1389425"/>
            <a:ext cx="107433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67863">
              <a:defRPr/>
            </a:pPr>
            <a:r>
              <a:rPr lang="ru-RU" sz="1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2 трлн. т-км</a:t>
            </a:r>
          </a:p>
        </p:txBody>
      </p:sp>
      <p:sp>
        <p:nvSpPr>
          <p:cNvPr id="80" name="Прямоугольник 39"/>
          <p:cNvSpPr/>
          <p:nvPr/>
        </p:nvSpPr>
        <p:spPr>
          <a:xfrm>
            <a:off x="323528" y="1923678"/>
            <a:ext cx="12891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67863">
              <a:defRPr/>
            </a:pPr>
            <a:r>
              <a:rPr lang="ru-RU" sz="1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600 млрд. т-км</a:t>
            </a:r>
          </a:p>
        </p:txBody>
      </p:sp>
      <p:sp>
        <p:nvSpPr>
          <p:cNvPr id="81" name="Прямоугольник 42"/>
          <p:cNvSpPr/>
          <p:nvPr/>
        </p:nvSpPr>
        <p:spPr>
          <a:xfrm>
            <a:off x="323528" y="2427734"/>
            <a:ext cx="12891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67863">
              <a:defRPr/>
            </a:pPr>
            <a:r>
              <a:rPr lang="ru-RU" sz="1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300 млрд. т-км</a:t>
            </a:r>
          </a:p>
        </p:txBody>
      </p:sp>
      <p:sp>
        <p:nvSpPr>
          <p:cNvPr id="82" name="Прямоугольник 44"/>
          <p:cNvSpPr/>
          <p:nvPr/>
        </p:nvSpPr>
        <p:spPr>
          <a:xfrm>
            <a:off x="323528" y="2935059"/>
            <a:ext cx="12891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67863">
              <a:defRPr/>
            </a:pPr>
            <a:r>
              <a:rPr lang="ru-RU" sz="1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200 млрд. т-км</a:t>
            </a:r>
          </a:p>
        </p:txBody>
      </p:sp>
      <p:sp>
        <p:nvSpPr>
          <p:cNvPr id="83" name="Прямоугольник 46"/>
          <p:cNvSpPr/>
          <p:nvPr/>
        </p:nvSpPr>
        <p:spPr>
          <a:xfrm>
            <a:off x="323528" y="3405649"/>
            <a:ext cx="12891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67863">
              <a:defRPr/>
            </a:pPr>
            <a:r>
              <a:rPr lang="ru-RU" sz="1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100 млрд. т-км</a:t>
            </a:r>
          </a:p>
        </p:txBody>
      </p:sp>
      <p:sp>
        <p:nvSpPr>
          <p:cNvPr id="84" name="Прямоугольник 48"/>
          <p:cNvSpPr/>
          <p:nvPr/>
        </p:nvSpPr>
        <p:spPr>
          <a:xfrm>
            <a:off x="323528" y="3939902"/>
            <a:ext cx="119776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67863">
              <a:defRPr/>
            </a:pPr>
            <a:r>
              <a:rPr lang="ru-RU" sz="1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50 млрд. т-км</a:t>
            </a:r>
          </a:p>
        </p:txBody>
      </p:sp>
      <p:sp>
        <p:nvSpPr>
          <p:cNvPr id="85" name="Прямоугольник 49"/>
          <p:cNvSpPr/>
          <p:nvPr/>
        </p:nvSpPr>
        <p:spPr>
          <a:xfrm>
            <a:off x="323528" y="4341753"/>
            <a:ext cx="119776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67863">
              <a:defRPr/>
            </a:pPr>
            <a:r>
              <a:rPr lang="ru-RU" sz="1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30 млрд. т-км</a:t>
            </a:r>
          </a:p>
        </p:txBody>
      </p:sp>
      <p:cxnSp>
        <p:nvCxnSpPr>
          <p:cNvPr id="86" name="Прямая соединительная линия 53"/>
          <p:cNvCxnSpPr/>
          <p:nvPr/>
        </p:nvCxnSpPr>
        <p:spPr>
          <a:xfrm>
            <a:off x="1547664" y="2071133"/>
            <a:ext cx="90627" cy="148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55"/>
          <p:cNvCxnSpPr/>
          <p:nvPr/>
        </p:nvCxnSpPr>
        <p:spPr>
          <a:xfrm>
            <a:off x="1547664" y="2564138"/>
            <a:ext cx="90627" cy="148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56"/>
          <p:cNvCxnSpPr/>
          <p:nvPr/>
        </p:nvCxnSpPr>
        <p:spPr>
          <a:xfrm>
            <a:off x="1547664" y="3044523"/>
            <a:ext cx="90627" cy="148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57"/>
          <p:cNvCxnSpPr/>
          <p:nvPr/>
        </p:nvCxnSpPr>
        <p:spPr>
          <a:xfrm>
            <a:off x="1547664" y="3533709"/>
            <a:ext cx="90627" cy="148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73"/>
          <p:cNvCxnSpPr/>
          <p:nvPr/>
        </p:nvCxnSpPr>
        <p:spPr>
          <a:xfrm>
            <a:off x="1547664" y="4072251"/>
            <a:ext cx="90627" cy="148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74"/>
          <p:cNvCxnSpPr/>
          <p:nvPr/>
        </p:nvCxnSpPr>
        <p:spPr>
          <a:xfrm>
            <a:off x="1547664" y="4466973"/>
            <a:ext cx="90627" cy="148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Прямоугольник 76"/>
          <p:cNvSpPr/>
          <p:nvPr/>
        </p:nvSpPr>
        <p:spPr>
          <a:xfrm>
            <a:off x="6292012" y="1632299"/>
            <a:ext cx="519663" cy="32371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93" name="Прямоугольник 78"/>
          <p:cNvSpPr/>
          <p:nvPr/>
        </p:nvSpPr>
        <p:spPr>
          <a:xfrm>
            <a:off x="6811270" y="1574866"/>
            <a:ext cx="223170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67863" algn="ctr">
              <a:defRPr/>
            </a:pPr>
            <a:r>
              <a:rPr lang="ru-RU" sz="105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Страны, осуществляющие</a:t>
            </a:r>
          </a:p>
          <a:p>
            <a:pPr indent="-67863" algn="ctr">
              <a:defRPr/>
            </a:pPr>
            <a:r>
              <a:rPr lang="ru-RU" sz="105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структурную реформу</a:t>
            </a:r>
          </a:p>
        </p:txBody>
      </p:sp>
      <p:sp>
        <p:nvSpPr>
          <p:cNvPr id="94" name="Овал 88"/>
          <p:cNvSpPr/>
          <p:nvPr/>
        </p:nvSpPr>
        <p:spPr>
          <a:xfrm>
            <a:off x="6298912" y="2223842"/>
            <a:ext cx="519663" cy="28433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95" name="Прямоугольник 89"/>
          <p:cNvSpPr/>
          <p:nvPr/>
        </p:nvSpPr>
        <p:spPr>
          <a:xfrm>
            <a:off x="6857766" y="2089009"/>
            <a:ext cx="209774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67863" algn="ctr">
              <a:defRPr/>
            </a:pPr>
            <a:r>
              <a:rPr lang="ru-RU" sz="105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Страны, где структурная реформа находится в стадии обсуждения</a:t>
            </a:r>
          </a:p>
        </p:txBody>
      </p:sp>
      <p:pic>
        <p:nvPicPr>
          <p:cNvPr id="96" name="Рисунок 10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289" y="2787064"/>
            <a:ext cx="527104" cy="35210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97" name="Рисунок 10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289" y="3320752"/>
            <a:ext cx="527104" cy="35213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98" name="Прямоугольник 110"/>
          <p:cNvSpPr/>
          <p:nvPr/>
        </p:nvSpPr>
        <p:spPr>
          <a:xfrm>
            <a:off x="6878249" y="2787774"/>
            <a:ext cx="2097743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67863" algn="ctr">
              <a:defRPr/>
            </a:pPr>
            <a:r>
              <a:rPr lang="ru-RU" sz="105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Страны с опытом работы железных дорог по модели вертикального разделения</a:t>
            </a:r>
          </a:p>
        </p:txBody>
      </p:sp>
      <p:sp>
        <p:nvSpPr>
          <p:cNvPr id="99" name="Правая фигурная скобка 112"/>
          <p:cNvSpPr/>
          <p:nvPr/>
        </p:nvSpPr>
        <p:spPr>
          <a:xfrm>
            <a:off x="6854393" y="2954672"/>
            <a:ext cx="128960" cy="556877"/>
          </a:xfrm>
          <a:prstGeom prst="rightBrace">
            <a:avLst>
              <a:gd name="adj1" fmla="val 56994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100" name="Рисунок 11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035" y="3833953"/>
            <a:ext cx="541611" cy="35213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01" name="Прямоугольник 114"/>
          <p:cNvSpPr/>
          <p:nvPr/>
        </p:nvSpPr>
        <p:spPr>
          <a:xfrm>
            <a:off x="6854393" y="3818022"/>
            <a:ext cx="209774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67863" algn="ctr">
              <a:defRPr/>
            </a:pPr>
            <a:r>
              <a:rPr lang="ru-RU" sz="105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Смешанная модель работы железных дорог</a:t>
            </a:r>
          </a:p>
        </p:txBody>
      </p:sp>
      <p:sp>
        <p:nvSpPr>
          <p:cNvPr id="102" name="Прямоугольник 54"/>
          <p:cNvSpPr/>
          <p:nvPr/>
        </p:nvSpPr>
        <p:spPr>
          <a:xfrm rot="16200000">
            <a:off x="-1488285" y="2886866"/>
            <a:ext cx="3433953" cy="242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67863" algn="ctr">
              <a:defRPr/>
            </a:pPr>
            <a:r>
              <a:rPr lang="ru-RU" sz="975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Грузооборот железнодорожного транспорта</a:t>
            </a:r>
          </a:p>
        </p:txBody>
      </p:sp>
      <p:sp>
        <p:nvSpPr>
          <p:cNvPr id="103" name="Прямоугольник 34"/>
          <p:cNvSpPr/>
          <p:nvPr/>
        </p:nvSpPr>
        <p:spPr>
          <a:xfrm>
            <a:off x="6228183" y="4484042"/>
            <a:ext cx="281478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67863" algn="ctr">
              <a:defRPr/>
            </a:pPr>
            <a:r>
              <a:rPr lang="ru-RU" sz="105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вертикальная интеграция </a:t>
            </a:r>
            <a:r>
              <a:rPr lang="ru-RU" sz="105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холдингового типа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73556" y="70972"/>
            <a:ext cx="8953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Структурное </a:t>
            </a: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реформирование железнодорожного транспорта в мире 2012-201</a:t>
            </a:r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гг.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6" name="Прямоугольник 2"/>
          <p:cNvSpPr/>
          <p:nvPr/>
        </p:nvSpPr>
        <p:spPr>
          <a:xfrm>
            <a:off x="0" y="4874571"/>
            <a:ext cx="9144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Источник: составлено по данным </a:t>
            </a:r>
            <a:r>
              <a:rPr lang="en-US" sz="10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International Union of Railways, The </a:t>
            </a:r>
            <a:r>
              <a:rPr lang="en-US" sz="10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Economist</a:t>
            </a:r>
            <a:r>
              <a:rPr lang="ru-RU" sz="10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  <a:r>
              <a:rPr lang="en-US" sz="10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Pocket World in </a:t>
            </a:r>
            <a:r>
              <a:rPr lang="en-US" sz="10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Figures</a:t>
            </a:r>
            <a:endParaRPr lang="ru-RU" sz="10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77580" y="4887056"/>
            <a:ext cx="266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67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3556" y="70972"/>
            <a:ext cx="8953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Этапы реформирования железнодорожного транспорта в Российской Федерации</a:t>
            </a:r>
          </a:p>
        </p:txBody>
      </p:sp>
      <p:sp>
        <p:nvSpPr>
          <p:cNvPr id="37" name="Прямоугольник 1"/>
          <p:cNvSpPr/>
          <p:nvPr/>
        </p:nvSpPr>
        <p:spPr>
          <a:xfrm>
            <a:off x="23812" y="4889584"/>
            <a:ext cx="8475089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latin typeface="Verdana" pitchFamily="34" charset="0"/>
                <a:cs typeface="Arial" pitchFamily="34" charset="0"/>
              </a:rPr>
              <a:t>* Планируется к принятию Правительством Российской </a:t>
            </a:r>
            <a:r>
              <a:rPr lang="ru-RU" sz="1000" b="1" dirty="0" smtClean="0">
                <a:latin typeface="Verdana" pitchFamily="34" charset="0"/>
                <a:cs typeface="Arial" pitchFamily="34" charset="0"/>
              </a:rPr>
              <a:t>Федерации</a:t>
            </a:r>
            <a:endParaRPr lang="ru-RU" sz="1000" b="1" dirty="0">
              <a:latin typeface="Verdana" pitchFamily="34" charset="0"/>
              <a:cs typeface="Arial" pitchFamily="34" charset="0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/>
          <a:srcRect t="51226" b="35227"/>
          <a:stretch>
            <a:fillRect/>
          </a:stretch>
        </p:blipFill>
        <p:spPr bwMode="auto">
          <a:xfrm>
            <a:off x="179512" y="4299941"/>
            <a:ext cx="8847521" cy="503227"/>
          </a:xfrm>
          <a:prstGeom prst="rect">
            <a:avLst/>
          </a:prstGeom>
          <a:noFill/>
          <a:ln w="12700">
            <a:solidFill>
              <a:sysClr val="windowText" lastClr="000000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56" y="1160200"/>
            <a:ext cx="9070444" cy="30257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877580" y="4887056"/>
            <a:ext cx="266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endParaRPr 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59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3556" y="70972"/>
            <a:ext cx="8953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Результаты структурной реформы железнодорожного транспорта к 2016 году</a:t>
            </a:r>
          </a:p>
        </p:txBody>
      </p:sp>
      <p:sp>
        <p:nvSpPr>
          <p:cNvPr id="7" name="Прямоугольник 29"/>
          <p:cNvSpPr/>
          <p:nvPr/>
        </p:nvSpPr>
        <p:spPr>
          <a:xfrm>
            <a:off x="68238" y="1419621"/>
            <a:ext cx="9003753" cy="3426043"/>
          </a:xfrm>
          <a:prstGeom prst="rect">
            <a:avLst/>
          </a:prstGeom>
          <a:noFill/>
          <a:ln w="25400" cap="flat" cmpd="sng" algn="ctr">
            <a:solidFill>
              <a:srgbClr val="B32C1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98" y="1059582"/>
            <a:ext cx="894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cap="al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Структура рынка услуг железнодорожного транспорта</a:t>
            </a:r>
            <a:endParaRPr lang="ru-RU" sz="1600" b="1" cap="all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Скругленный прямоугольник 25"/>
          <p:cNvSpPr/>
          <p:nvPr/>
        </p:nvSpPr>
        <p:spPr>
          <a:xfrm>
            <a:off x="1187624" y="1708838"/>
            <a:ext cx="6696744" cy="567865"/>
          </a:xfrm>
          <a:prstGeom prst="roundRect">
            <a:avLst/>
          </a:prstGeom>
          <a:solidFill>
            <a:srgbClr val="B32C16"/>
          </a:solidFill>
          <a:ln w="25400" cap="flat" cmpd="sng" algn="ctr">
            <a:solidFill>
              <a:schemeClr val="tx1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 anchor="ctr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ОАО «РЖД»</a:t>
            </a:r>
          </a:p>
        </p:txBody>
      </p:sp>
      <p:sp>
        <p:nvSpPr>
          <p:cNvPr id="16" name="Прямоугольник 26"/>
          <p:cNvSpPr/>
          <p:nvPr/>
        </p:nvSpPr>
        <p:spPr>
          <a:xfrm>
            <a:off x="68238" y="1405290"/>
            <a:ext cx="900375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Естественно монопольный сегмент</a:t>
            </a:r>
          </a:p>
        </p:txBody>
      </p:sp>
      <p:sp>
        <p:nvSpPr>
          <p:cNvPr id="17" name="Прямоугольник 28"/>
          <p:cNvSpPr/>
          <p:nvPr/>
        </p:nvSpPr>
        <p:spPr>
          <a:xfrm>
            <a:off x="2735796" y="1770064"/>
            <a:ext cx="5040560" cy="449314"/>
          </a:xfrm>
          <a:prstGeom prst="rect">
            <a:avLst/>
          </a:prstGeom>
          <a:solidFill>
            <a:srgbClr val="777C84">
              <a:lumMod val="20000"/>
              <a:lumOff val="80000"/>
            </a:srgbClr>
          </a:solidFill>
          <a:ln w="25400" cap="flat" cmpd="sng" algn="ctr">
            <a:solidFill>
              <a:schemeClr val="bg1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инфраструктура железнодорожного транспорта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грузовые железнодорожные перевозки</a:t>
            </a:r>
          </a:p>
        </p:txBody>
      </p:sp>
      <p:sp>
        <p:nvSpPr>
          <p:cNvPr id="18" name="Прямоугольник 118"/>
          <p:cNvSpPr/>
          <p:nvPr/>
        </p:nvSpPr>
        <p:spPr>
          <a:xfrm>
            <a:off x="7380312" y="2427734"/>
            <a:ext cx="1584176" cy="568771"/>
          </a:xfrm>
          <a:prstGeom prst="rect">
            <a:avLst/>
          </a:prstGeom>
          <a:solidFill>
            <a:srgbClr val="777C84">
              <a:lumMod val="20000"/>
              <a:lumOff val="80000"/>
            </a:srgbClr>
          </a:solidFill>
          <a:ln w="25400" cap="flat" cmpd="sng" algn="ctr">
            <a:solidFill>
              <a:schemeClr val="tx1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5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пассажирские перевозки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9592" y="2235532"/>
            <a:ext cx="754283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жёсткое нормативно-правовое регулирование деятельности, </a:t>
            </a:r>
          </a:p>
          <a:p>
            <a:pPr algn="ctr"/>
            <a:r>
              <a:rPr lang="ru-RU" sz="105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включая тарифную политику </a:t>
            </a:r>
            <a:endParaRPr lang="ru-RU" sz="1050" b="1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Скругленный прямоугольник 120"/>
          <p:cNvSpPr/>
          <p:nvPr/>
        </p:nvSpPr>
        <p:spPr>
          <a:xfrm>
            <a:off x="179512" y="3075806"/>
            <a:ext cx="8784976" cy="1697851"/>
          </a:xfrm>
          <a:prstGeom prst="roundRect">
            <a:avLst/>
          </a:prstGeom>
          <a:solidFill>
            <a:srgbClr val="AEBAD5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Прямоугольник 117"/>
          <p:cNvSpPr/>
          <p:nvPr/>
        </p:nvSpPr>
        <p:spPr>
          <a:xfrm>
            <a:off x="246646" y="3307930"/>
            <a:ext cx="3250109" cy="823094"/>
          </a:xfrm>
          <a:prstGeom prst="rect">
            <a:avLst/>
          </a:prstGeom>
          <a:solidFill>
            <a:srgbClr val="777C84">
              <a:lumMod val="20000"/>
              <a:lumOff val="80000"/>
            </a:srgbClr>
          </a:solidFill>
          <a:ln w="25400" cap="flat" cmpd="sng" algn="ctr">
            <a:solidFill>
              <a:schemeClr val="tx1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транспортно-логистические услуги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79512" y="3046320"/>
            <a:ext cx="8712968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рыночное регулирование</a:t>
            </a:r>
            <a:endParaRPr lang="ru-RU" sz="1050" b="1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Прямоугольник 133"/>
          <p:cNvSpPr/>
          <p:nvPr/>
        </p:nvSpPr>
        <p:spPr>
          <a:xfrm>
            <a:off x="2339753" y="2680633"/>
            <a:ext cx="453650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Конкурентный сегмент</a:t>
            </a:r>
          </a:p>
        </p:txBody>
      </p:sp>
      <p:sp>
        <p:nvSpPr>
          <p:cNvPr id="39" name="Прямоугольник 165"/>
          <p:cNvSpPr/>
          <p:nvPr/>
        </p:nvSpPr>
        <p:spPr>
          <a:xfrm>
            <a:off x="2994672" y="4203031"/>
            <a:ext cx="1920214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социальные услуги</a:t>
            </a:r>
            <a:endParaRPr lang="ru-RU" sz="1400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Прямоугольник 166"/>
          <p:cNvSpPr/>
          <p:nvPr/>
        </p:nvSpPr>
        <p:spPr>
          <a:xfrm>
            <a:off x="404431" y="4083918"/>
            <a:ext cx="2880320" cy="761747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услуги по ремонту и сервисному обслуживанию локомотивов, вагонов</a:t>
            </a:r>
            <a:endParaRPr lang="ru-RU" sz="1400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Прямоугольник 167"/>
          <p:cNvSpPr/>
          <p:nvPr/>
        </p:nvSpPr>
        <p:spPr>
          <a:xfrm>
            <a:off x="5868144" y="4091463"/>
            <a:ext cx="2947857" cy="761747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промышленное производство товаров железнодорожного профиля</a:t>
            </a:r>
            <a:endParaRPr lang="ru-RU" sz="1400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42" name="Группа 27"/>
          <p:cNvGrpSpPr/>
          <p:nvPr/>
        </p:nvGrpSpPr>
        <p:grpSpPr>
          <a:xfrm>
            <a:off x="3563888" y="3310704"/>
            <a:ext cx="5328592" cy="822429"/>
            <a:chOff x="3491880" y="3728562"/>
            <a:chExt cx="5256584" cy="936104"/>
          </a:xfrm>
        </p:grpSpPr>
        <p:sp>
          <p:nvSpPr>
            <p:cNvPr id="43" name="Прямоугольник 119"/>
            <p:cNvSpPr/>
            <p:nvPr/>
          </p:nvSpPr>
          <p:spPr>
            <a:xfrm>
              <a:off x="3491880" y="3728562"/>
              <a:ext cx="5256584" cy="936104"/>
            </a:xfrm>
            <a:prstGeom prst="rect">
              <a:avLst/>
            </a:prstGeom>
            <a:solidFill>
              <a:srgbClr val="777C84">
                <a:lumMod val="20000"/>
                <a:lumOff val="80000"/>
              </a:srgbClr>
            </a:solidFill>
            <a:ln w="25400" cap="flat" cmpd="sng" algn="ctr">
              <a:solidFill>
                <a:schemeClr val="tx1"/>
              </a:solidFill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36000" rIns="36000" rtlCol="0" anchor="t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300" kern="0" dirty="0" smtClean="0">
                  <a:solidFill>
                    <a:prstClr val="black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предоставление</a:t>
              </a:r>
              <a:r>
                <a:rPr kumimoji="0" lang="ru-RU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erdana" pitchFamily="34" charset="0"/>
                  <a:ea typeface="Verdana" pitchFamily="34" charset="0"/>
                  <a:cs typeface="Verdana" pitchFamily="34" charset="0"/>
                </a:rPr>
                <a:t> грузовых вагонов под перевозку (операторский сектор)</a:t>
              </a:r>
            </a:p>
          </p:txBody>
        </p:sp>
        <p:sp>
          <p:nvSpPr>
            <p:cNvPr id="44" name="Прямоугольник 181"/>
            <p:cNvSpPr/>
            <p:nvPr/>
          </p:nvSpPr>
          <p:spPr>
            <a:xfrm>
              <a:off x="3563888" y="4280805"/>
              <a:ext cx="2232248" cy="288032"/>
            </a:xfrm>
            <a:prstGeom prst="rect">
              <a:avLst/>
            </a:prstGeom>
            <a:solidFill>
              <a:srgbClr val="777C84">
                <a:lumMod val="75000"/>
              </a:srgbClr>
            </a:solidFill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Verdana" pitchFamily="34" charset="0"/>
                  <a:ea typeface="Verdana" pitchFamily="34" charset="0"/>
                  <a:cs typeface="Verdana" pitchFamily="34" charset="0"/>
                </a:rPr>
                <a:t>Холдинг «РЖД»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Verdana" pitchFamily="34" charset="0"/>
                  <a:ea typeface="Verdana" pitchFamily="34" charset="0"/>
                  <a:cs typeface="Verdana" pitchFamily="34" charset="0"/>
                </a:rPr>
                <a:t> ~</a:t>
              </a:r>
              <a:r>
                <a:rPr kumimoji="0" lang="ru-RU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Verdana" pitchFamily="34" charset="0"/>
                  <a:ea typeface="Verdana" pitchFamily="34" charset="0"/>
                  <a:cs typeface="Verdana" pitchFamily="34" charset="0"/>
                </a:rPr>
                <a:t> 20%</a:t>
              </a:r>
            </a:p>
          </p:txBody>
        </p:sp>
        <p:sp>
          <p:nvSpPr>
            <p:cNvPr id="45" name="Прямоугольник 182"/>
            <p:cNvSpPr/>
            <p:nvPr/>
          </p:nvSpPr>
          <p:spPr>
            <a:xfrm>
              <a:off x="5868144" y="4280805"/>
              <a:ext cx="2808312" cy="288032"/>
            </a:xfrm>
            <a:prstGeom prst="rect">
              <a:avLst/>
            </a:prstGeom>
            <a:solidFill>
              <a:srgbClr val="777C84">
                <a:lumMod val="75000"/>
              </a:srgbClr>
            </a:solidFill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Verdana" pitchFamily="34" charset="0"/>
                  <a:ea typeface="Verdana" pitchFamily="34" charset="0"/>
                  <a:cs typeface="Verdana" pitchFamily="34" charset="0"/>
                </a:rPr>
                <a:t>Независимые операторы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Verdana" pitchFamily="34" charset="0"/>
                  <a:ea typeface="Verdana" pitchFamily="34" charset="0"/>
                  <a:cs typeface="Verdana" pitchFamily="34" charset="0"/>
                </a:rPr>
                <a:t>~</a:t>
              </a:r>
              <a:r>
                <a:rPr kumimoji="0" lang="ru-RU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Verdana" pitchFamily="34" charset="0"/>
                  <a:ea typeface="Verdana" pitchFamily="34" charset="0"/>
                  <a:cs typeface="Verdana" pitchFamily="34" charset="0"/>
                </a:rPr>
                <a:t> 80%</a:t>
              </a:r>
            </a:p>
          </p:txBody>
        </p:sp>
      </p:grpSp>
      <p:sp>
        <p:nvSpPr>
          <p:cNvPr id="46" name="Прямоугольник 30"/>
          <p:cNvSpPr/>
          <p:nvPr/>
        </p:nvSpPr>
        <p:spPr>
          <a:xfrm>
            <a:off x="4238009" y="4205475"/>
            <a:ext cx="1920214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наука и исследования</a:t>
            </a:r>
            <a:endParaRPr lang="ru-RU" sz="1400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47" name="Прямая со стрелкой 128"/>
          <p:cNvCxnSpPr/>
          <p:nvPr/>
        </p:nvCxnSpPr>
        <p:spPr>
          <a:xfrm>
            <a:off x="1835696" y="2309334"/>
            <a:ext cx="0" cy="728160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128"/>
          <p:cNvCxnSpPr/>
          <p:nvPr/>
        </p:nvCxnSpPr>
        <p:spPr>
          <a:xfrm>
            <a:off x="7236296" y="2316553"/>
            <a:ext cx="0" cy="728160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128"/>
          <p:cNvCxnSpPr/>
          <p:nvPr/>
        </p:nvCxnSpPr>
        <p:spPr>
          <a:xfrm>
            <a:off x="8172400" y="1964945"/>
            <a:ext cx="0" cy="462789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128"/>
          <p:cNvCxnSpPr/>
          <p:nvPr/>
        </p:nvCxnSpPr>
        <p:spPr>
          <a:xfrm flipH="1" flipV="1">
            <a:off x="7884368" y="1977153"/>
            <a:ext cx="288032" cy="239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877580" y="4887056"/>
            <a:ext cx="266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endParaRPr 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01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3556" y="70972"/>
            <a:ext cx="8953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Р</a:t>
            </a: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ынок </a:t>
            </a:r>
            <a:r>
              <a:rPr lang="ru-RU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предоставления грузовых вагонов под перевозку (операторский </a:t>
            </a: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сегмент)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07504" y="4148794"/>
            <a:ext cx="4229112" cy="63447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36" tIns="45718" rIns="91436" bIns="45718" rtlCol="0" anchor="ctr" anchorCtr="0">
            <a:noAutofit/>
          </a:bodyPr>
          <a:lstStyle/>
          <a:p>
            <a:pPr indent="-90484" algn="just">
              <a:defRPr/>
            </a:pPr>
            <a:r>
              <a:rPr lang="ru-RU" sz="10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 2009 года наблюдалось постепенное снижение среднего возраста грузовых вагонов</a:t>
            </a:r>
            <a:endParaRPr lang="ru-RU" sz="900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572000" y="4148794"/>
            <a:ext cx="4447259" cy="63447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36" tIns="45718" rIns="91436" bIns="45718" rtlCol="0" anchor="ctr" anchorCtr="0">
            <a:noAutofit/>
          </a:bodyPr>
          <a:lstStyle/>
          <a:p>
            <a:pPr indent="-90484" algn="just">
              <a:defRPr/>
            </a:pPr>
            <a:r>
              <a:rPr lang="ru-RU" sz="10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 2015 года наблюдался практически непрерывный рост парка грузовых вагонов, что со временем привело к его профициту и снижению технико-экономических показателей работы железнодорожного транспорта</a:t>
            </a:r>
            <a:endParaRPr lang="ru-RU" sz="10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3556" y="1131410"/>
            <a:ext cx="8953477" cy="298846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36" tIns="45718" rIns="91436" bIns="45718" rtlCol="0" anchor="ctr" anchorCtr="0">
            <a:noAutofit/>
          </a:bodyPr>
          <a:lstStyle/>
          <a:p>
            <a:pPr lvl="0" algn="just"/>
            <a:r>
              <a:rPr lang="ru-RU" sz="1200" dirty="0">
                <a:solidFill>
                  <a:prstClr val="black"/>
                </a:solidFill>
                <a:latin typeface="Verdana" pitchFamily="34" charset="0"/>
                <a:cs typeface="Times New Roman" pitchFamily="18" charset="0"/>
              </a:rPr>
              <a:t>Частными компаниями привлечено </a:t>
            </a:r>
            <a:r>
              <a:rPr lang="ru-RU" sz="1200" dirty="0" smtClean="0">
                <a:solidFill>
                  <a:prstClr val="black"/>
                </a:solidFill>
                <a:latin typeface="Verdana" pitchFamily="34" charset="0"/>
                <a:cs typeface="Times New Roman" pitchFamily="18" charset="0"/>
              </a:rPr>
              <a:t>более</a:t>
            </a:r>
            <a:r>
              <a:rPr lang="ru-RU" sz="1200" b="1" dirty="0" smtClean="0">
                <a:solidFill>
                  <a:prstClr val="black"/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Verdana" pitchFamily="34" charset="0"/>
                <a:cs typeface="Times New Roman" pitchFamily="18" charset="0"/>
              </a:rPr>
              <a:t>600 </a:t>
            </a:r>
            <a:r>
              <a:rPr lang="ru-RU" sz="1200" b="1" dirty="0" smtClean="0">
                <a:solidFill>
                  <a:prstClr val="black"/>
                </a:solidFill>
                <a:latin typeface="Verdana" pitchFamily="34" charset="0"/>
                <a:cs typeface="Times New Roman" pitchFamily="18" charset="0"/>
              </a:rPr>
              <a:t>млрд. рублей инвестиций</a:t>
            </a:r>
            <a:r>
              <a:rPr lang="ru-RU" sz="1200" dirty="0" smtClean="0">
                <a:solidFill>
                  <a:prstClr val="black"/>
                </a:solidFill>
                <a:latin typeface="Verdana" pitchFamily="34" charset="0"/>
                <a:cs typeface="Times New Roman" pitchFamily="18" charset="0"/>
              </a:rPr>
              <a:t> в </a:t>
            </a:r>
            <a:r>
              <a:rPr lang="ru-RU" sz="1200" dirty="0">
                <a:solidFill>
                  <a:prstClr val="black"/>
                </a:solidFill>
                <a:latin typeface="Verdana" pitchFamily="34" charset="0"/>
                <a:cs typeface="Times New Roman" pitchFamily="18" charset="0"/>
              </a:rPr>
              <a:t>обновление вагонного парка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3556" y="1491630"/>
            <a:ext cx="8953477" cy="424537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36" tIns="45718" rIns="91436" bIns="45718" rtlCol="0" anchor="ctr" anchorCtr="0">
            <a:noAutofit/>
          </a:bodyPr>
          <a:lstStyle/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Verdana" pitchFamily="34" charset="0"/>
                <a:cs typeface="Times New Roman" pitchFamily="18" charset="0"/>
              </a:rPr>
              <a:t>В пиковый период численность грузовых вагонов на сети железных дорог Российской Федерации достигала более</a:t>
            </a:r>
            <a:r>
              <a:rPr lang="ru-RU" sz="1200" b="1" dirty="0" smtClean="0">
                <a:solidFill>
                  <a:prstClr val="black"/>
                </a:solidFill>
                <a:latin typeface="Verdana" pitchFamily="34" charset="0"/>
                <a:cs typeface="Times New Roman" pitchFamily="18" charset="0"/>
              </a:rPr>
              <a:t> 1 млн. 200 тыс. единиц</a:t>
            </a:r>
            <a:r>
              <a:rPr lang="ru-RU" sz="1200" dirty="0" smtClean="0">
                <a:solidFill>
                  <a:prstClr val="black"/>
                </a:solidFill>
                <a:latin typeface="Verdana" pitchFamily="34" charset="0"/>
                <a:cs typeface="Times New Roman" pitchFamily="18" charset="0"/>
              </a:rPr>
              <a:t>, находящихся в собственности более чем </a:t>
            </a:r>
            <a:r>
              <a:rPr lang="ru-RU" sz="1200" b="1" dirty="0" smtClean="0">
                <a:solidFill>
                  <a:prstClr val="black"/>
                </a:solidFill>
                <a:latin typeface="Verdana" pitchFamily="34" charset="0"/>
                <a:cs typeface="Times New Roman" pitchFamily="18" charset="0"/>
              </a:rPr>
              <a:t>1800 компаний  </a:t>
            </a:r>
            <a:endParaRPr lang="ru-RU" sz="1200" b="1" dirty="0">
              <a:solidFill>
                <a:prstClr val="black"/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56" y="1977541"/>
            <a:ext cx="8953477" cy="2143125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8877580" y="4887056"/>
            <a:ext cx="266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  <a:endParaRPr 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14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3556" y="70972"/>
            <a:ext cx="8953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Р</a:t>
            </a: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ынок </a:t>
            </a:r>
            <a:r>
              <a:rPr lang="ru-RU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предоставления грузовых вагонов под перевозку (операторский </a:t>
            </a: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сегмент)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79512" y="4299942"/>
            <a:ext cx="4536504" cy="504363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36" tIns="45718" rIns="91436" bIns="45718" rtlCol="0" anchor="ctr" anchorCtr="0">
            <a:noAutofit/>
          </a:bodyPr>
          <a:lstStyle/>
          <a:p>
            <a:pPr indent="-90484" algn="just">
              <a:defRPr/>
            </a:pPr>
            <a:r>
              <a:rPr lang="ru-RU" sz="10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2015 году благодаря </a:t>
            </a:r>
            <a:r>
              <a:rPr lang="ru-RU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ужесточению технического регулирования сферы эксплуатации и ремонта грузовых вагонов </a:t>
            </a:r>
            <a:r>
              <a:rPr lang="ru-RU" sz="10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удалось </a:t>
            </a:r>
            <a:r>
              <a:rPr lang="ru-RU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прекратить рост вагонного парка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77580" y="4887056"/>
            <a:ext cx="266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  <a:endParaRPr 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5534" y="3075806"/>
            <a:ext cx="4069410" cy="17232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001" y="1115988"/>
            <a:ext cx="4610100" cy="31527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2040" y="1161684"/>
            <a:ext cx="4076414" cy="169809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9377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3556" y="70972"/>
            <a:ext cx="8953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Положительные и отрицательные стороны сложившейся конфигурации рынка оперирования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Плюс 26"/>
          <p:cNvSpPr/>
          <p:nvPr/>
        </p:nvSpPr>
        <p:spPr>
          <a:xfrm>
            <a:off x="116305" y="1469759"/>
            <a:ext cx="576064" cy="576064"/>
          </a:xfrm>
          <a:prstGeom prst="mathPlus">
            <a:avLst/>
          </a:prstGeom>
          <a:solidFill>
            <a:srgbClr val="7598D9">
              <a:lumMod val="50000"/>
            </a:srgbClr>
          </a:solidFill>
          <a:ln w="25400" cap="flat" cmpd="sng" algn="ctr">
            <a:solidFill>
              <a:srgbClr val="00206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66975" y="1147528"/>
            <a:ext cx="7593457" cy="339684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36" tIns="45718" rIns="91436" bIns="45718" rtlCol="0" anchor="ctr" anchorCtr="0">
            <a:noAutofit/>
          </a:bodyPr>
          <a:lstStyle/>
          <a:p>
            <a:pPr indent="-90484">
              <a:defRPr/>
            </a:pPr>
            <a:r>
              <a:rPr lang="ru-RU" sz="1600" dirty="0" smtClean="0">
                <a:solidFill>
                  <a:sysClr val="windowText" lastClr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Развитие рыночных механизмов взаимодействия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66976" y="1587949"/>
            <a:ext cx="7591118" cy="339684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36" tIns="45718" rIns="91436" bIns="45718" rtlCol="0" anchor="ctr" anchorCtr="0">
            <a:noAutofit/>
          </a:bodyPr>
          <a:lstStyle/>
          <a:p>
            <a:pPr indent="-90484">
              <a:defRPr/>
            </a:pPr>
            <a:r>
              <a:rPr lang="ru-RU" sz="1600" dirty="0" smtClean="0">
                <a:solidFill>
                  <a:sysClr val="windowText" lastClr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Привлечение инвестиций в обновление вагонного парка</a:t>
            </a:r>
            <a:endParaRPr lang="ru-RU" sz="1600" dirty="0">
              <a:solidFill>
                <a:sysClr val="windowText" lastClr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66976" y="2025994"/>
            <a:ext cx="7591118" cy="559139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36" tIns="45718" rIns="91436" bIns="45718" rtlCol="0" anchor="ctr" anchorCtr="0">
            <a:noAutofit/>
          </a:bodyPr>
          <a:lstStyle/>
          <a:p>
            <a:pPr indent="-90484">
              <a:defRPr/>
            </a:pPr>
            <a:r>
              <a:rPr lang="ru-RU" sz="1600" dirty="0">
                <a:solidFill>
                  <a:sysClr val="windowText" lastClr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Повышение качества обслуживания клиентов, появление дополнительных </a:t>
            </a:r>
            <a:r>
              <a:rPr lang="ru-RU" sz="1600" dirty="0" smtClean="0">
                <a:solidFill>
                  <a:sysClr val="windowText" lastClr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услуг на транспортном рынке</a:t>
            </a:r>
            <a:endParaRPr lang="ru-RU" sz="1600" dirty="0">
              <a:solidFill>
                <a:sysClr val="windowText" lastClr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Минус 35"/>
          <p:cNvSpPr/>
          <p:nvPr/>
        </p:nvSpPr>
        <p:spPr>
          <a:xfrm>
            <a:off x="116305" y="3513379"/>
            <a:ext cx="576064" cy="576064"/>
          </a:xfrm>
          <a:prstGeom prst="mathMinus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2715766"/>
            <a:ext cx="914400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866975" y="2808564"/>
            <a:ext cx="7591118" cy="512858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36" tIns="45718" rIns="91436" bIns="45718" rtlCol="0" anchor="ctr" anchorCtr="0">
            <a:noAutofit/>
          </a:bodyPr>
          <a:lstStyle/>
          <a:p>
            <a:pPr indent="-90484">
              <a:defRPr/>
            </a:pPr>
            <a:r>
              <a:rPr lang="ru-RU" sz="1600" dirty="0">
                <a:solidFill>
                  <a:sysClr val="windowText" lastClr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Неконтролируемый рост вагонного парка и, как следствие, образование профицита подвижного состава на сети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66975" y="3405898"/>
            <a:ext cx="7591118" cy="37499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36" tIns="45718" rIns="91436" bIns="45718" rtlCol="0" anchor="ctr" anchorCtr="0">
            <a:noAutofit/>
          </a:bodyPr>
          <a:lstStyle/>
          <a:p>
            <a:pPr indent="-90484">
              <a:defRPr/>
            </a:pPr>
            <a:r>
              <a:rPr lang="ru-RU" sz="1600" dirty="0">
                <a:solidFill>
                  <a:sysClr val="windowText" lastClr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Дестабилизация технологии управления вагонными парками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66975" y="3862715"/>
            <a:ext cx="7591118" cy="36269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36" tIns="45718" rIns="91436" bIns="45718" rtlCol="0" anchor="ctr" anchorCtr="0">
            <a:noAutofit/>
          </a:bodyPr>
          <a:lstStyle/>
          <a:p>
            <a:pPr indent="-90484">
              <a:defRPr/>
            </a:pPr>
            <a:r>
              <a:rPr lang="ru-RU" sz="1600" dirty="0">
                <a:solidFill>
                  <a:sysClr val="windowText" lastClr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«Перекос» правил регулирования рынка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77580" y="4887056"/>
            <a:ext cx="266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</a:t>
            </a:r>
            <a:endParaRPr 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6975" y="4307232"/>
            <a:ext cx="7591118" cy="52648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36" tIns="45718" rIns="91436" bIns="45718" rtlCol="0" anchor="ctr" anchorCtr="0">
            <a:noAutofit/>
          </a:bodyPr>
          <a:lstStyle/>
          <a:p>
            <a:pPr indent="-90484">
              <a:defRPr/>
            </a:pPr>
            <a:r>
              <a:rPr lang="ru-RU" sz="1600" dirty="0" smtClean="0">
                <a:solidFill>
                  <a:sysClr val="windowText" lastClr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Отсутствие сбалансированности интересов ключевых участников рынка грузовых железнодорожных перевозок</a:t>
            </a:r>
            <a:endParaRPr lang="ru-RU" sz="1600" dirty="0">
              <a:solidFill>
                <a:sysClr val="windowText" lastClr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31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3556" y="70972"/>
            <a:ext cx="8953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Совершенствование (настройка) </a:t>
            </a:r>
            <a:r>
              <a:rPr lang="ru-RU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нормативной правовой </a:t>
            </a: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базы рынка грузовых железнодорожных перевозок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Прямоугольник 4"/>
          <p:cNvSpPr/>
          <p:nvPr/>
        </p:nvSpPr>
        <p:spPr>
          <a:xfrm>
            <a:off x="1763688" y="1119559"/>
            <a:ext cx="7255059" cy="623248"/>
          </a:xfrm>
          <a:prstGeom prst="rect">
            <a:avLst/>
          </a:prstGeom>
          <a:solidFill>
            <a:srgbClr val="AEBAD5">
              <a:lumMod val="40000"/>
              <a:lumOff val="60000"/>
            </a:srgbClr>
          </a:solidFill>
          <a:ln w="12700">
            <a:solidFill>
              <a:schemeClr val="tx1"/>
            </a:solidFill>
          </a:ln>
        </p:spPr>
        <p:txBody>
          <a:bodyPr wrap="square" rIns="135000">
            <a:spAutoFit/>
          </a:bodyPr>
          <a:lstStyle/>
          <a:p>
            <a:pPr marR="0" lvl="0" algn="just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Федеральный закон № 503-ФЗ «О внесении изменений в Федеральный закон «Устав железнодорожного транспорта Российской Федерации» и Федеральный закон «О железнодорожном транспорте в </a:t>
            </a:r>
            <a:r>
              <a:rPr lang="ru-RU" sz="1150" b="1" kern="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Российской Федерации</a:t>
            </a:r>
            <a:r>
              <a:rPr kumimoji="0" lang="ru-RU" sz="11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»</a:t>
            </a:r>
          </a:p>
        </p:txBody>
      </p:sp>
      <p:sp>
        <p:nvSpPr>
          <p:cNvPr id="43" name="Прямоугольник 7"/>
          <p:cNvSpPr/>
          <p:nvPr/>
        </p:nvSpPr>
        <p:spPr>
          <a:xfrm>
            <a:off x="1691680" y="1995686"/>
            <a:ext cx="73353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 defTabSz="685800"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введена плата за простой вагонов на инфраструктуре железнодорожного транспорта </a:t>
            </a:r>
            <a:endParaRPr lang="ru-RU" sz="1200" dirty="0" smtClean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defTabSz="685800"/>
            <a:r>
              <a:rPr lang="ru-RU" sz="12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общего </a:t>
            </a:r>
            <a:r>
              <a:rPr lang="ru-RU" sz="1200" dirty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пользования</a:t>
            </a:r>
          </a:p>
        </p:txBody>
      </p:sp>
      <p:sp>
        <p:nvSpPr>
          <p:cNvPr id="44" name="Прямоугольник 8"/>
          <p:cNvSpPr/>
          <p:nvPr/>
        </p:nvSpPr>
        <p:spPr>
          <a:xfrm>
            <a:off x="1708430" y="2427734"/>
            <a:ext cx="731860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685800"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закреплено право перевозчика на перемещение порожних вагонов</a:t>
            </a:r>
          </a:p>
        </p:txBody>
      </p:sp>
      <p:sp>
        <p:nvSpPr>
          <p:cNvPr id="45" name="Прямоугольник 9"/>
          <p:cNvSpPr/>
          <p:nvPr/>
        </p:nvSpPr>
        <p:spPr>
          <a:xfrm>
            <a:off x="1708430" y="2700812"/>
            <a:ext cx="73186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 defTabSz="685800" eaLnBrk="0" fontAlgn="base" hangingPunct="0"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определены особенности перевозки порожних </a:t>
            </a:r>
            <a:r>
              <a:rPr lang="ru-RU" sz="12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вагонов </a:t>
            </a:r>
            <a:endParaRPr lang="ru-RU" sz="1200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" name="Rectangle 1"/>
          <p:cNvSpPr>
            <a:spLocks noChangeArrowheads="1"/>
          </p:cNvSpPr>
          <p:nvPr/>
        </p:nvSpPr>
        <p:spPr bwMode="auto">
          <a:xfrm>
            <a:off x="419216" y="4468202"/>
            <a:ext cx="8624383" cy="40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685800" eaLnBrk="0" fontAlgn="base" hangingPunct="0">
              <a:spcBef>
                <a:spcPts val="450"/>
              </a:spcBef>
              <a:spcAft>
                <a:spcPct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актуализированная </a:t>
            </a:r>
            <a:r>
              <a:rPr lang="ru-RU" sz="1100" dirty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редакция Правил перевозок грузов железнодорожным транспортом группами вагонов по одной накладной </a:t>
            </a:r>
            <a:r>
              <a:rPr lang="ru-RU" sz="11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100" dirty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вступила в силу </a:t>
            </a:r>
            <a:r>
              <a:rPr lang="ru-RU" sz="11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04.07.2015)</a:t>
            </a:r>
            <a:endParaRPr lang="ru-RU" sz="1100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7" name="Прямоугольник 13"/>
          <p:cNvSpPr/>
          <p:nvPr/>
        </p:nvSpPr>
        <p:spPr>
          <a:xfrm>
            <a:off x="177405" y="3027281"/>
            <a:ext cx="8849628" cy="276999"/>
          </a:xfrm>
          <a:prstGeom prst="rect">
            <a:avLst/>
          </a:prstGeom>
          <a:solidFill>
            <a:srgbClr val="AEBAD5">
              <a:lumMod val="40000"/>
              <a:lumOff val="60000"/>
            </a:srgb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132160" algn="just" defTabSz="6858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Во исполнение закона приняты:</a:t>
            </a:r>
          </a:p>
        </p:txBody>
      </p:sp>
      <p:pic>
        <p:nvPicPr>
          <p:cNvPr id="59" name="Рисунок 15" descr="Anselmus_Green_Checkmark_and_Red_Minu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19" y="4156255"/>
            <a:ext cx="151130" cy="144518"/>
          </a:xfrm>
          <a:prstGeom prst="rect">
            <a:avLst/>
          </a:prstGeom>
        </p:spPr>
      </p:pic>
      <p:pic>
        <p:nvPicPr>
          <p:cNvPr id="60" name="Рисунок 16" descr="Anselmus_Green_Checkmark_and_Red_Minu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19" y="3777076"/>
            <a:ext cx="151130" cy="144518"/>
          </a:xfrm>
          <a:prstGeom prst="rect">
            <a:avLst/>
          </a:prstGeom>
        </p:spPr>
      </p:pic>
      <p:pic>
        <p:nvPicPr>
          <p:cNvPr id="61" name="Рисунок 17" descr="Anselmus_Green_Checkmark_and_Red_Minu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19" y="4599845"/>
            <a:ext cx="151130" cy="144518"/>
          </a:xfrm>
          <a:prstGeom prst="rect">
            <a:avLst/>
          </a:prstGeom>
        </p:spPr>
      </p:pic>
      <p:pic>
        <p:nvPicPr>
          <p:cNvPr id="62" name="Рисунок 18" descr="Anselmus_Green_Checkmark_and_Red_Minu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435846"/>
            <a:ext cx="151130" cy="1445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405" y="1430256"/>
            <a:ext cx="1457453" cy="147622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402649" y="3390260"/>
            <a:ext cx="862438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правила перемещения порожних грузовых вагонов на железнодорожном транспорте </a:t>
            </a:r>
            <a:r>
              <a:rPr lang="ru-RU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ru-RU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вступили в силу </a:t>
            </a:r>
            <a:r>
              <a:rPr lang="ru-RU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17.11.2015)</a:t>
            </a:r>
            <a:endParaRPr lang="ru-RU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19216" y="3723878"/>
            <a:ext cx="860781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 eaLnBrk="0" fontAlgn="base" hangingPunct="0">
              <a:spcBef>
                <a:spcPts val="450"/>
              </a:spcBef>
              <a:spcAft>
                <a:spcPct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ставки платы за использование инфраструктуры ОАО «РЖД» (вступили в силу 07.06.2015) </a:t>
            </a:r>
            <a:endParaRPr lang="ru-RU" sz="1100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0932" y="4013071"/>
            <a:ext cx="86078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 eaLnBrk="0" fontAlgn="base" hangingPunct="0">
              <a:spcBef>
                <a:spcPts val="450"/>
              </a:spcBef>
              <a:spcAft>
                <a:spcPct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перечень критериев, отсутствие которых является основанием отказа в согласовании запроса-уведомления на перевозку порожних грузовых вагонов (в ред. приказа Минтранса России от 24.11.2016 № 361)</a:t>
            </a:r>
            <a:endParaRPr lang="ru-RU" sz="1100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7404" y="1119559"/>
            <a:ext cx="1457454" cy="298846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36" tIns="45718" rIns="91436" bIns="45718" rtlCol="0" anchor="ctr" anchorCtr="0">
            <a:noAutofit/>
          </a:bodyPr>
          <a:lstStyle/>
          <a:p>
            <a:pPr lvl="0" algn="ctr"/>
            <a:r>
              <a:rPr lang="ru-RU" sz="1200" b="1" dirty="0" smtClean="0">
                <a:solidFill>
                  <a:prstClr val="black"/>
                </a:solidFill>
                <a:latin typeface="Verdana" pitchFamily="34" charset="0"/>
                <a:cs typeface="Times New Roman" pitchFamily="18" charset="0"/>
              </a:rPr>
              <a:t>Пример</a:t>
            </a:r>
            <a:endParaRPr lang="ru-RU" sz="1200" b="1" dirty="0">
              <a:solidFill>
                <a:prstClr val="black"/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20" name="Прямоугольник 3"/>
          <p:cNvSpPr/>
          <p:nvPr/>
        </p:nvSpPr>
        <p:spPr>
          <a:xfrm>
            <a:off x="1707071" y="1718687"/>
            <a:ext cx="30060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ru-RU" sz="1200" b="1" dirty="0">
                <a:solidFill>
                  <a:srgbClr val="7598D9">
                    <a:lumMod val="50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31 декабря 2014 г. – принят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27471" y="1718687"/>
            <a:ext cx="3456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85800"/>
            <a:r>
              <a:rPr lang="ru-RU" sz="1200" b="1" dirty="0">
                <a:solidFill>
                  <a:srgbClr val="7598D9">
                    <a:lumMod val="50000"/>
                  </a:srgb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 апреля 2015 г. – вступил в силу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4355976" y="1857186"/>
            <a:ext cx="1584176" cy="0"/>
          </a:xfrm>
          <a:prstGeom prst="straightConnector1">
            <a:avLst/>
          </a:prstGeom>
          <a:ln w="19050">
            <a:solidFill>
              <a:schemeClr val="tx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877580" y="4887056"/>
            <a:ext cx="266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</a:t>
            </a:r>
            <a:endParaRPr 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79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3556" y="70972"/>
            <a:ext cx="8953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Совершенствование технологии перевозочного процесса ОАО «РЖД» в новой модели рынка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" y="1059582"/>
            <a:ext cx="9140552" cy="3816424"/>
          </a:xfrm>
          <a:prstGeom prst="rect">
            <a:avLst/>
          </a:prstGeom>
        </p:spPr>
      </p:pic>
      <p:sp>
        <p:nvSpPr>
          <p:cNvPr id="20" name="Выноска со стрелкой вниз 20"/>
          <p:cNvSpPr/>
          <p:nvPr/>
        </p:nvSpPr>
        <p:spPr>
          <a:xfrm>
            <a:off x="73556" y="1095586"/>
            <a:ext cx="1690132" cy="540060"/>
          </a:xfrm>
          <a:prstGeom prst="downArrowCallout">
            <a:avLst>
              <a:gd name="adj1" fmla="val 21966"/>
              <a:gd name="adj2" fmla="val 25000"/>
              <a:gd name="adj3" fmla="val 25000"/>
              <a:gd name="adj4" fmla="val 61374"/>
            </a:avLst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2016 г.</a:t>
            </a:r>
            <a:endParaRPr lang="ru-RU" sz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25" name="Прямоугольник 22"/>
          <p:cNvSpPr/>
          <p:nvPr/>
        </p:nvSpPr>
        <p:spPr>
          <a:xfrm>
            <a:off x="755576" y="1682757"/>
            <a:ext cx="4277133" cy="6155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7598D9">
                    <a:lumMod val="50000"/>
                  </a:srgb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выполнение договорных условий составило: </a:t>
            </a:r>
          </a:p>
          <a:p>
            <a:pPr marL="135000" marR="0" lvl="0" indent="13500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98D9">
                  <a:lumMod val="50000"/>
                </a:srgbClr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по отправлению – 100%</a:t>
            </a:r>
          </a:p>
          <a:p>
            <a:pPr marL="135000" marR="0" lvl="0" indent="13500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98D9">
                  <a:lumMod val="50000"/>
                </a:srgbClr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по прибытию – 90%</a:t>
            </a: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611505" y="3113754"/>
            <a:ext cx="4417434" cy="761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135000" tIns="34290" rIns="135000" bIns="3429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7598D9">
                    <a:lumMod val="50000"/>
                  </a:srgb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доля грузовых отправок в груженых вагонах</a:t>
            </a:r>
            <a:r>
              <a:rPr kumimoji="0" lang="ru-RU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доставленных в нормативный срок составила </a:t>
            </a: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96,7%</a:t>
            </a: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с увеличением на 2,1 процентных пункта к аналогичному периоду 2015 года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Прямоугольник 24"/>
          <p:cNvSpPr/>
          <p:nvPr/>
        </p:nvSpPr>
        <p:spPr>
          <a:xfrm>
            <a:off x="2876325" y="2404026"/>
            <a:ext cx="3664464" cy="6155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7598D9">
                    <a:lumMod val="50000"/>
                  </a:srgb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средняя скорость доставки груза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увеличена к аналогичному периоду 2015 года 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на 9,3 км/сутки и составляет </a:t>
            </a: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380,5 км/сутки </a:t>
            </a: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Прямоугольник 25"/>
          <p:cNvSpPr/>
          <p:nvPr/>
        </p:nvSpPr>
        <p:spPr>
          <a:xfrm>
            <a:off x="73555" y="4352482"/>
            <a:ext cx="8953477" cy="446276"/>
          </a:xfrm>
          <a:prstGeom prst="rect">
            <a:avLst/>
          </a:prstGeom>
          <a:solidFill>
            <a:srgbClr val="B32C16">
              <a:lumMod val="20000"/>
              <a:lumOff val="80000"/>
            </a:srgbClr>
          </a:solidFill>
          <a:ln>
            <a:solidFill>
              <a:schemeClr val="tx1"/>
            </a:solidFill>
          </a:ln>
        </p:spPr>
        <p:txBody>
          <a:bodyPr wrap="square" lIns="135000" rIns="135000">
            <a:spAutoFit/>
          </a:bodyPr>
          <a:lstStyle/>
          <a:p>
            <a:pPr marL="0" marR="0" lvl="0" indent="0" algn="just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произошло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упрощение оформительских процедур </a:t>
            </a: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и, как следствие, - повышение доступности услуг: вместо 14 документов от контрагентов требуется лишь 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77580" y="4887056"/>
            <a:ext cx="266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endParaRPr 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79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_РЖ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9398</TotalTime>
  <Words>1047</Words>
  <Application>Microsoft Office PowerPoint</Application>
  <PresentationFormat>Экран (16:9)</PresentationFormat>
  <Paragraphs>156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Тема_РЖД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нового евразийского транспортного коридора до Братиславы и Вены</dc:title>
  <dc:creator>Безызвестных Александр Васильевич</dc:creator>
  <cp:lastModifiedBy>Aian Mamytov</cp:lastModifiedBy>
  <cp:revision>830</cp:revision>
  <cp:lastPrinted>2014-12-12T06:20:50Z</cp:lastPrinted>
  <dcterms:created xsi:type="dcterms:W3CDTF">2013-08-07T11:33:23Z</dcterms:created>
  <dcterms:modified xsi:type="dcterms:W3CDTF">2017-04-26T06:15:59Z</dcterms:modified>
</cp:coreProperties>
</file>