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9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0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709" r:id="rId3"/>
    <p:sldMasterId id="2147483715" r:id="rId4"/>
    <p:sldMasterId id="2147483728" r:id="rId5"/>
    <p:sldMasterId id="2147483740" r:id="rId6"/>
    <p:sldMasterId id="2147483754" r:id="rId7"/>
    <p:sldMasterId id="2147483766" r:id="rId8"/>
    <p:sldMasterId id="2147483778" r:id="rId9"/>
    <p:sldMasterId id="2147483790" r:id="rId10"/>
    <p:sldMasterId id="2147483802" r:id="rId11"/>
  </p:sldMasterIdLst>
  <p:notesMasterIdLst>
    <p:notesMasterId r:id="rId26"/>
  </p:notesMasterIdLst>
  <p:handoutMasterIdLst>
    <p:handoutMasterId r:id="rId27"/>
  </p:handoutMasterIdLst>
  <p:sldIdLst>
    <p:sldId id="262" r:id="rId12"/>
    <p:sldId id="263" r:id="rId13"/>
    <p:sldId id="258" r:id="rId14"/>
    <p:sldId id="289" r:id="rId15"/>
    <p:sldId id="288" r:id="rId16"/>
    <p:sldId id="275" r:id="rId17"/>
    <p:sldId id="278" r:id="rId18"/>
    <p:sldId id="285" r:id="rId19"/>
    <p:sldId id="286" r:id="rId20"/>
    <p:sldId id="287" r:id="rId21"/>
    <p:sldId id="284" r:id="rId22"/>
    <p:sldId id="261" r:id="rId23"/>
    <p:sldId id="276" r:id="rId24"/>
    <p:sldId id="277" r:id="rId25"/>
  </p:sldIdLst>
  <p:sldSz cx="9906000" cy="6858000" type="A4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8" autoAdjust="0"/>
  </p:normalViewPr>
  <p:slideViewPr>
    <p:cSldViewPr>
      <p:cViewPr>
        <p:scale>
          <a:sx n="80" d="100"/>
          <a:sy n="80" d="100"/>
        </p:scale>
        <p:origin x="-1398" y="-15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2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&#1050;&#1085;&#1080;&#1075;&#1072;2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Лист1!$D$5:$D$10</c:f>
            </c:numRef>
          </c:val>
        </c:ser>
        <c:ser>
          <c:idx val="1"/>
          <c:order val="1"/>
          <c:invertIfNegative val="0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Лист1!$E$5:$E$10</c:f>
            </c:numRef>
          </c:val>
        </c:ser>
        <c:ser>
          <c:idx val="2"/>
          <c:order val="2"/>
          <c:invertIfNegative val="0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Лист1!$F$5:$F$10</c:f>
            </c:numRef>
          </c:val>
        </c:ser>
        <c:ser>
          <c:idx val="3"/>
          <c:order val="3"/>
          <c:invertIfNegative val="0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Лист1!$G$5:$G$10</c:f>
            </c:numRef>
          </c:val>
        </c:ser>
        <c:ser>
          <c:idx val="4"/>
          <c:order val="4"/>
          <c:spPr>
            <a:solidFill>
              <a:schemeClr val="accent3">
                <a:lumMod val="75000"/>
              </a:schemeClr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9,8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Лист1!$H$5:$H$10</c:f>
              <c:numCache>
                <c:formatCode>0.0</c:formatCode>
                <c:ptCount val="6"/>
                <c:pt idx="0">
                  <c:v>51.756999999999998</c:v>
                </c:pt>
                <c:pt idx="1">
                  <c:v>19.734000000000002</c:v>
                </c:pt>
                <c:pt idx="2">
                  <c:v>10.164</c:v>
                </c:pt>
                <c:pt idx="3">
                  <c:v>9.9350000000000005</c:v>
                </c:pt>
                <c:pt idx="4">
                  <c:v>3.722</c:v>
                </c:pt>
                <c:pt idx="5">
                  <c:v>3.7130000000000001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42509824"/>
        <c:axId val="42511360"/>
      </c:barChart>
      <c:catAx>
        <c:axId val="42509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2511360"/>
        <c:crosses val="autoZero"/>
        <c:auto val="1"/>
        <c:lblAlgn val="ctr"/>
        <c:lblOffset val="100"/>
        <c:noMultiLvlLbl val="0"/>
      </c:catAx>
      <c:valAx>
        <c:axId val="42511360"/>
        <c:scaling>
          <c:orientation val="minMax"/>
          <c:min val="0"/>
        </c:scaling>
        <c:delete val="1"/>
        <c:axPos val="l"/>
        <c:numFmt formatCode="0.0" sourceLinked="1"/>
        <c:majorTickMark val="out"/>
        <c:minorTickMark val="none"/>
        <c:tickLblPos val="nextTo"/>
        <c:crossAx val="42509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216075701670763"/>
          <c:y val="0.15171640472995879"/>
          <c:w val="0.40285693445284659"/>
          <c:h val="0.56836669145023777"/>
        </c:manualLayout>
      </c:layout>
      <c:pieChart>
        <c:varyColors val="1"/>
        <c:ser>
          <c:idx val="0"/>
          <c:order val="0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Лист1!$D$5:$D$10</c:f>
            </c:numRef>
          </c:val>
        </c:ser>
        <c:ser>
          <c:idx val="1"/>
          <c:order val="1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Лист1!$E$5:$E$10</c:f>
            </c:numRef>
          </c:val>
        </c:ser>
        <c:ser>
          <c:idx val="2"/>
          <c:order val="2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Лист1!$F$5:$F$10</c:f>
            </c:numRef>
          </c:val>
        </c:ser>
        <c:ser>
          <c:idx val="3"/>
          <c:order val="3"/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Лист1!$G$5:$G$10</c:f>
            </c:numRef>
          </c:val>
        </c:ser>
        <c:ser>
          <c:idx val="4"/>
          <c:order val="4"/>
          <c:dPt>
            <c:idx val="0"/>
            <c:bubble3D val="0"/>
            <c:explosion val="13"/>
            <c:spPr>
              <a:solidFill>
                <a:schemeClr val="accent3">
                  <a:lumMod val="75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Pt>
            <c:idx val="5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43%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35%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8%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8%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1342888417924021E-2"/>
                  <c:y val="-3.17657255254465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133004162713565E-2"/>
                  <c:y val="-2.55902753229439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Лист1!$C$5:$C$10</c:f>
              <c:strCache>
                <c:ptCount val="6"/>
                <c:pt idx="0">
                  <c:v>АО «КТТ»</c:v>
                </c:pt>
                <c:pt idx="1">
                  <c:v>прочие собственники</c:v>
                </c:pt>
                <c:pt idx="2">
                  <c:v>ТОО "Исткомтранс" </c:v>
                </c:pt>
                <c:pt idx="3">
                  <c:v>ТОО "ТрансКом" </c:v>
                </c:pt>
                <c:pt idx="4">
                  <c:v>ТОО «GE Logistics» </c:v>
                </c:pt>
                <c:pt idx="5">
                  <c:v>ТОО «ТексолТранс»</c:v>
                </c:pt>
              </c:strCache>
            </c:strRef>
          </c:cat>
          <c:val>
            <c:numRef>
              <c:f>Лист1!$H$5:$H$10</c:f>
              <c:numCache>
                <c:formatCode>0.0</c:formatCode>
                <c:ptCount val="6"/>
                <c:pt idx="0">
                  <c:v>51.756999999999998</c:v>
                </c:pt>
                <c:pt idx="1">
                  <c:v>19.734000000000002</c:v>
                </c:pt>
                <c:pt idx="2">
                  <c:v>10.164</c:v>
                </c:pt>
                <c:pt idx="3">
                  <c:v>9.9350000000000005</c:v>
                </c:pt>
                <c:pt idx="4">
                  <c:v>3.722</c:v>
                </c:pt>
                <c:pt idx="5">
                  <c:v>3.7130000000000001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3"/>
      </c:pieChart>
    </c:plotArea>
    <c:legend>
      <c:legendPos val="b"/>
      <c:layout>
        <c:manualLayout>
          <c:xMode val="edge"/>
          <c:yMode val="edge"/>
          <c:x val="3.4753723991873979E-2"/>
          <c:y val="0.76326455180193653"/>
          <c:w val="0.92728691174507116"/>
          <c:h val="0.20960171092100877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Вагоны КТТ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invertIfNegative val="0"/>
          <c:dLbls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mtClean="0"/>
                      <a:t>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Лист1!$A$2:$A$16</c:f>
              <c:numCache>
                <c:formatCode>General</c:formatCode>
                <c:ptCount val="1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</c:numCache>
            </c:numRef>
          </c:cat>
          <c:val>
            <c:numRef>
              <c:f>Лист1!$B$2:$B$16</c:f>
              <c:numCache>
                <c:formatCode>_-* #,##0_р_._-;\-* #,##0_р_._-;_-* "-"??_р_._-;_-@_-</c:formatCode>
                <c:ptCount val="15"/>
                <c:pt idx="0">
                  <c:v>77.028999999999996</c:v>
                </c:pt>
                <c:pt idx="1">
                  <c:v>70.366</c:v>
                </c:pt>
                <c:pt idx="2">
                  <c:v>60.792000000000002</c:v>
                </c:pt>
                <c:pt idx="3">
                  <c:v>56.843000000000004</c:v>
                </c:pt>
                <c:pt idx="4">
                  <c:v>56.895000000000003</c:v>
                </c:pt>
                <c:pt idx="5">
                  <c:v>61.523000000000003</c:v>
                </c:pt>
                <c:pt idx="6">
                  <c:v>59</c:v>
                </c:pt>
                <c:pt idx="7">
                  <c:v>59.381</c:v>
                </c:pt>
                <c:pt idx="8">
                  <c:v>59.643000000000001</c:v>
                </c:pt>
                <c:pt idx="9">
                  <c:v>59.441000000000003</c:v>
                </c:pt>
                <c:pt idx="10">
                  <c:v>59.167999999999999</c:v>
                </c:pt>
                <c:pt idx="11">
                  <c:v>50.536999999999999</c:v>
                </c:pt>
                <c:pt idx="12">
                  <c:v>59.167999999999999</c:v>
                </c:pt>
                <c:pt idx="13">
                  <c:v>56.511000000000003</c:v>
                </c:pt>
                <c:pt idx="14">
                  <c:v>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-1.5425495282895688E-3"/>
                  <c:y val="8.07511490152134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73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Лист1!$A$2:$A$16</c:f>
              <c:numCache>
                <c:formatCode>General</c:formatCode>
                <c:ptCount val="1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</c:numCache>
            </c:numRef>
          </c:cat>
          <c:val>
            <c:numRef>
              <c:f>Лист1!$C$2:$C$16</c:f>
              <c:numCache>
                <c:formatCode>_-* #,##0_р_._-;\-* #,##0_р_._-;_-* "-"??_р_._-;_-@_-</c:formatCode>
                <c:ptCount val="15"/>
                <c:pt idx="0">
                  <c:v>10.686</c:v>
                </c:pt>
                <c:pt idx="1">
                  <c:v>18.36</c:v>
                </c:pt>
                <c:pt idx="2">
                  <c:v>26.687999999999999</c:v>
                </c:pt>
                <c:pt idx="3">
                  <c:v>30.077999999999999</c:v>
                </c:pt>
                <c:pt idx="4">
                  <c:v>33.634</c:v>
                </c:pt>
                <c:pt idx="5">
                  <c:v>34.701999999999998</c:v>
                </c:pt>
                <c:pt idx="6">
                  <c:v>34.966999999999999</c:v>
                </c:pt>
                <c:pt idx="7">
                  <c:v>35.552999999999997</c:v>
                </c:pt>
                <c:pt idx="8">
                  <c:v>39.716000000000001</c:v>
                </c:pt>
                <c:pt idx="9">
                  <c:v>42.634999999999998</c:v>
                </c:pt>
                <c:pt idx="10">
                  <c:v>52.523000000000003</c:v>
                </c:pt>
                <c:pt idx="11">
                  <c:v>62.502000000000002</c:v>
                </c:pt>
                <c:pt idx="12">
                  <c:v>64.888999999999996</c:v>
                </c:pt>
                <c:pt idx="13">
                  <c:v>72.918999999999997</c:v>
                </c:pt>
                <c:pt idx="14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overlap val="100"/>
        <c:axId val="70215936"/>
        <c:axId val="70238208"/>
      </c:barChart>
      <c:catAx>
        <c:axId val="70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0238208"/>
        <c:crosses val="autoZero"/>
        <c:auto val="1"/>
        <c:lblAlgn val="ctr"/>
        <c:lblOffset val="100"/>
        <c:noMultiLvlLbl val="0"/>
      </c:catAx>
      <c:valAx>
        <c:axId val="70238208"/>
        <c:scaling>
          <c:orientation val="minMax"/>
        </c:scaling>
        <c:delete val="1"/>
        <c:axPos val="l"/>
        <c:numFmt formatCode="_-* #,##0_р_._-;\-* #,##0_р_._-;_-* &quot;-&quot;??_р_._-;_-@_-" sourceLinked="1"/>
        <c:majorTickMark val="none"/>
        <c:minorTickMark val="none"/>
        <c:tickLblPos val="nextTo"/>
        <c:crossAx val="7021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ИПЦ</c:v>
                </c:pt>
              </c:strCache>
            </c:strRef>
          </c:tx>
          <c:marker>
            <c:symbol val="none"/>
          </c:marker>
          <c:cat>
            <c:numRef>
              <c:f>Лист1!$A$2:$A$21</c:f>
              <c:numCache>
                <c:formatCode>General</c:formatCode>
                <c:ptCount val="20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</c:numCache>
            </c:numRef>
          </c:cat>
          <c:val>
            <c:numRef>
              <c:f>Лист1!$B$2:$B$21</c:f>
              <c:numCache>
                <c:formatCode>General</c:formatCode>
                <c:ptCount val="20"/>
                <c:pt idx="0">
                  <c:v>100</c:v>
                </c:pt>
                <c:pt idx="1">
                  <c:v>101.9</c:v>
                </c:pt>
                <c:pt idx="2">
                  <c:v>120</c:v>
                </c:pt>
                <c:pt idx="3">
                  <c:v>131.80000000000001</c:v>
                </c:pt>
                <c:pt idx="4">
                  <c:v>140.19999999999999</c:v>
                </c:pt>
                <c:pt idx="5">
                  <c:v>149.5</c:v>
                </c:pt>
                <c:pt idx="6">
                  <c:v>159.69999999999999</c:v>
                </c:pt>
                <c:pt idx="7">
                  <c:v>170.4</c:v>
                </c:pt>
                <c:pt idx="8">
                  <c:v>183.1</c:v>
                </c:pt>
                <c:pt idx="9">
                  <c:v>198.5</c:v>
                </c:pt>
                <c:pt idx="10">
                  <c:v>235.8</c:v>
                </c:pt>
                <c:pt idx="11">
                  <c:v>258.20100000000002</c:v>
                </c:pt>
                <c:pt idx="12">
                  <c:v>274.20946200000003</c:v>
                </c:pt>
                <c:pt idx="13">
                  <c:v>295.59780003600002</c:v>
                </c:pt>
                <c:pt idx="14">
                  <c:v>317.47203723866403</c:v>
                </c:pt>
                <c:pt idx="15">
                  <c:v>336.5203594729839</c:v>
                </c:pt>
                <c:pt idx="16">
                  <c:v>352.67333672768711</c:v>
                </c:pt>
                <c:pt idx="17">
                  <c:v>378.77116364553598</c:v>
                </c:pt>
                <c:pt idx="18">
                  <c:v>430.28404190132881</c:v>
                </c:pt>
                <c:pt idx="19">
                  <c:v>466.85818546294172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ИЦП</c:v>
                </c:pt>
              </c:strCache>
            </c:strRef>
          </c:tx>
          <c:marker>
            <c:symbol val="none"/>
          </c:marker>
          <c:cat>
            <c:numRef>
              <c:f>Лист1!$A$2:$A$21</c:f>
              <c:numCache>
                <c:formatCode>General</c:formatCode>
                <c:ptCount val="20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</c:numCache>
            </c:numRef>
          </c:cat>
          <c:val>
            <c:numRef>
              <c:f>Лист1!$C$2:$C$21</c:f>
              <c:numCache>
                <c:formatCode>General</c:formatCode>
                <c:ptCount val="20"/>
                <c:pt idx="0">
                  <c:v>100</c:v>
                </c:pt>
                <c:pt idx="1">
                  <c:v>94.5</c:v>
                </c:pt>
                <c:pt idx="2">
                  <c:v>148.6</c:v>
                </c:pt>
                <c:pt idx="3">
                  <c:v>177.4</c:v>
                </c:pt>
                <c:pt idx="4">
                  <c:v>152.4</c:v>
                </c:pt>
                <c:pt idx="5">
                  <c:v>170.5</c:v>
                </c:pt>
                <c:pt idx="6">
                  <c:v>180.6</c:v>
                </c:pt>
                <c:pt idx="7">
                  <c:v>223.5</c:v>
                </c:pt>
                <c:pt idx="8">
                  <c:v>268.89999999999998</c:v>
                </c:pt>
                <c:pt idx="9">
                  <c:v>308.2</c:v>
                </c:pt>
                <c:pt idx="10">
                  <c:v>406.5</c:v>
                </c:pt>
                <c:pt idx="11">
                  <c:v>330.89100000000002</c:v>
                </c:pt>
                <c:pt idx="12">
                  <c:v>433.46721000000002</c:v>
                </c:pt>
                <c:pt idx="13">
                  <c:v>489.38448009000001</c:v>
                </c:pt>
                <c:pt idx="14">
                  <c:v>588.72952954827008</c:v>
                </c:pt>
                <c:pt idx="15">
                  <c:v>601.09284966878374</c:v>
                </c:pt>
                <c:pt idx="16">
                  <c:v>598.08738542043977</c:v>
                </c:pt>
                <c:pt idx="17">
                  <c:v>588.5179872537127</c:v>
                </c:pt>
                <c:pt idx="18">
                  <c:v>560.26912386553443</c:v>
                </c:pt>
                <c:pt idx="19">
                  <c:v>647.1108380646923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Тариф КТЖ</c:v>
                </c:pt>
              </c:strCache>
            </c:strRef>
          </c:tx>
          <c:marker>
            <c:symbol val="none"/>
          </c:marker>
          <c:cat>
            <c:numRef>
              <c:f>Лист1!$A$2:$A$21</c:f>
              <c:numCache>
                <c:formatCode>General</c:formatCode>
                <c:ptCount val="20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</c:numCache>
            </c:numRef>
          </c:cat>
          <c:val>
            <c:numRef>
              <c:f>Лист1!$D$2:$D$21</c:f>
              <c:numCache>
                <c:formatCode>General</c:formatCode>
                <c:ptCount val="2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111.3</c:v>
                </c:pt>
                <c:pt idx="4">
                  <c:v>117.1</c:v>
                </c:pt>
                <c:pt idx="5">
                  <c:v>117.7</c:v>
                </c:pt>
                <c:pt idx="6">
                  <c:v>122.2</c:v>
                </c:pt>
                <c:pt idx="7">
                  <c:v>129.9</c:v>
                </c:pt>
                <c:pt idx="8">
                  <c:v>144.19999999999999</c:v>
                </c:pt>
                <c:pt idx="9">
                  <c:v>160.1</c:v>
                </c:pt>
                <c:pt idx="10">
                  <c:v>160.1</c:v>
                </c:pt>
                <c:pt idx="11">
                  <c:v>184.11499999999998</c:v>
                </c:pt>
                <c:pt idx="12">
                  <c:v>184.11500000000001</c:v>
                </c:pt>
                <c:pt idx="13">
                  <c:v>215.52501900000001</c:v>
                </c:pt>
                <c:pt idx="14">
                  <c:v>247.85377184999999</c:v>
                </c:pt>
                <c:pt idx="15">
                  <c:v>285.03183762749995</c:v>
                </c:pt>
                <c:pt idx="16">
                  <c:v>308.68948015058243</c:v>
                </c:pt>
                <c:pt idx="17">
                  <c:v>330.60643324127375</c:v>
                </c:pt>
                <c:pt idx="18">
                  <c:v>330.60643324127375</c:v>
                </c:pt>
                <c:pt idx="19">
                  <c:v>343.83069057092473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457600"/>
        <c:axId val="114459392"/>
      </c:lineChart>
      <c:catAx>
        <c:axId val="114457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4459392"/>
        <c:crosses val="autoZero"/>
        <c:auto val="1"/>
        <c:lblAlgn val="ctr"/>
        <c:lblOffset val="100"/>
        <c:noMultiLvlLbl val="0"/>
      </c:catAx>
      <c:valAx>
        <c:axId val="114459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4457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effectLst/>
          </c:spPr>
          <c:dPt>
            <c:idx val="0"/>
            <c:bubble3D val="0"/>
            <c:explosion val="13"/>
            <c:spPr>
              <a:solidFill>
                <a:schemeClr val="bg1">
                  <a:lumMod val="65000"/>
                </a:schemeClr>
              </a:solidFill>
              <a:effectLst/>
            </c:spPr>
          </c:dPt>
          <c:dLbls>
            <c:dLbl>
              <c:idx val="0"/>
              <c:layout>
                <c:manualLayout>
                  <c:x val="-0.13930339685640136"/>
                  <c:y val="0.1377691905200498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123</a:t>
                    </a:r>
                    <a:r>
                      <a: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</a:t>
                    </a:r>
                    <a:r>
                      <a: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</a:t>
                    </a:r>
                    <a:r>
                      <a: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/>
                    </a:r>
                    <a:br>
                      <a: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</a:b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(45</a:t>
                    </a:r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6181657289661036"/>
                  <c:y val="-0.23071809225498241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151,3</a:t>
                    </a:r>
                    <a:br>
                      <a: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</a:b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(55</a:t>
                    </a:r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val>
            <c:numRef>
              <c:f>Лист1!$B$7:$B$8</c:f>
              <c:numCache>
                <c:formatCode>_(* #,##0.00_);_(* \(#,##0.00\);_(* "-"??_);_(@_)</c:formatCode>
                <c:ptCount val="2"/>
                <c:pt idx="0" formatCode="#,##0">
                  <c:v>123990300</c:v>
                </c:pt>
                <c:pt idx="1">
                  <c:v>275261300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16"/>
            <c:spPr>
              <a:solidFill>
                <a:schemeClr val="bg1">
                  <a:lumMod val="65000"/>
                </a:schemeClr>
              </a:solidFill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11963452960259531"/>
                  <c:y val="0.16616039426523296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82</a:t>
                    </a:r>
                    <a:r>
                      <a: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/>
                    </a:r>
                    <a:br>
                      <a: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</a:b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(38</a:t>
                    </a:r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  <a:r>
                      <a: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033176196269265"/>
                  <c:y val="-0.28306720430107535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134</a:t>
                    </a:r>
                  </a:p>
                  <a:p>
                    <a:r>
                      <a:rPr lang="ru-RU" sz="1200" b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(62%)</a:t>
                    </a:r>
                    <a:endParaRPr lang="en-US" sz="1100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val>
            <c:numRef>
              <c:f>Лист1!$C$7:$C$8</c:f>
              <c:numCache>
                <c:formatCode>#,##0</c:formatCode>
                <c:ptCount val="2"/>
                <c:pt idx="0" formatCode="_(* #,##0.00_);_(* \(#,##0.00\);_(* &quot;-&quot;??_);_(@_)">
                  <c:v>82000000</c:v>
                </c:pt>
                <c:pt idx="1">
                  <c:v>216523600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0.65326</cdr:x>
      <cdr:y>0.69749</cdr:y>
    </cdr:from>
    <cdr:to>
      <cdr:x>0.88501</cdr:x>
      <cdr:y>0.81585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77487" y="1556792"/>
          <a:ext cx="914393" cy="264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ВСЕГО - 216</a:t>
          </a:r>
          <a:endParaRPr lang="ru-RU" sz="1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7EF3E-DC2F-4F50-97E0-41D3052D89E7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5B4A2-57FC-4ADF-A29C-F971ADC13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8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43144-B316-448D-9FF7-5BC52FF11ED6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99789-CD2B-4405-BF0E-408A36F4F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69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6625" y="681038"/>
            <a:ext cx="4922838" cy="34099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Слайд 22</a:t>
            </a:r>
          </a:p>
          <a:p>
            <a:pPr>
              <a:defRPr/>
            </a:pPr>
            <a:r>
              <a:rPr lang="ru-RU" dirty="0" smtClean="0"/>
              <a:t>На этом слайде показано, что из-за отставания роста тарифов на протяжении последних 10 лет отрасль была не в состоянии аккумулировать инвестиции для обновления своих основных средств. Опережающий рост потребительских цен снижал инвестиционный потенциал отрасли, в результате если в</a:t>
            </a:r>
            <a:r>
              <a:rPr lang="ru-RU" dirty="0" smtClean="0">
                <a:solidFill>
                  <a:srgbClr val="000000"/>
                </a:solidFill>
              </a:rPr>
              <a:t> период до 1991 года приобретено около 4 тыс. локомотивов, то с 1991 по 2009 годы модернизировано 209 локомотивов и приобретено всего 50 локомотивов.</a:t>
            </a:r>
          </a:p>
          <a:p>
            <a:pPr>
              <a:spcBef>
                <a:spcPts val="596"/>
              </a:spcBef>
              <a:defRPr/>
            </a:pPr>
            <a:r>
              <a:rPr lang="ru-RU" dirty="0" smtClean="0">
                <a:solidFill>
                  <a:srgbClr val="000000"/>
                </a:solidFill>
              </a:rPr>
              <a:t>Аналогичная ситуация сложилась и с вагонными парками. Если до 1991 года было приобретено более 100 000 грузовых вагонов, то с 1991 по 2009 годы приобретено всего 8000 грузовых вагонов.</a:t>
            </a:r>
          </a:p>
          <a:p>
            <a:pPr>
              <a:spcBef>
                <a:spcPts val="596"/>
              </a:spcBef>
              <a:defRPr/>
            </a:pPr>
            <a:r>
              <a:rPr lang="ru-RU" dirty="0" smtClean="0">
                <a:solidFill>
                  <a:srgbClr val="000000"/>
                </a:solidFill>
              </a:rPr>
              <a:t>Основные приобретения пассажирских вагонов пришлись на период 1985 – 1994 годы, когда было приобретено 771 пассажирских вагонов. И после пятилетнего перерыва с 2001 по 2007 годы был возобновлен закуп пассажирских вагонов в течение которого было приобретено 245 единиц.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8308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xfrm>
            <a:off x="4956328" y="34882"/>
            <a:ext cx="1421871" cy="18749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7526" indent="-28366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4656" indent="-226931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8519" indent="-226931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42381" indent="-226931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96243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0106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3968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57831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06149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cs typeface="Arial" charset="0"/>
              </a:rPr>
              <a:t>MOS-KZM006-20081125-BS1wm-r_c_cf</a:t>
            </a:r>
          </a:p>
        </p:txBody>
      </p:sp>
      <p:sp>
        <p:nvSpPr>
          <p:cNvPr id="98309" name="Номер слайда 4"/>
          <p:cNvSpPr>
            <a:spLocks noGrp="1"/>
          </p:cNvSpPr>
          <p:nvPr>
            <p:ph type="sldNum" sz="quarter" idx="5"/>
          </p:nvPr>
        </p:nvSpPr>
        <p:spPr bwMode="auto">
          <a:xfrm>
            <a:off x="5837920" y="8664041"/>
            <a:ext cx="540278" cy="2499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7526" indent="-28366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4656" indent="-226931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8519" indent="-226931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42381" indent="-226931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96243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0106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3968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57831" indent="-226931" defTabSz="9061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06149" eaLnBrk="1" fontAlgn="base" hangingPunct="1">
              <a:spcBef>
                <a:spcPct val="0"/>
              </a:spcBef>
              <a:spcAft>
                <a:spcPct val="0"/>
              </a:spcAft>
            </a:pPr>
            <a:fld id="{093F7B64-ED0C-4ECA-849C-ECDD60379244}" type="slidenum">
              <a:rPr lang="en-US" smtClean="0">
                <a:solidFill>
                  <a:srgbClr val="000000"/>
                </a:solidFill>
                <a:cs typeface="Arial" charset="0"/>
              </a:rPr>
              <a:pPr defTabSz="906149"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04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741363"/>
            <a:ext cx="5340350" cy="36972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544192" y="5298627"/>
            <a:ext cx="5722600" cy="2614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3916" indent="-286122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4485" indent="-22889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2280" indent="-22889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60075" indent="-22889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7869" indent="-228898" defTabSz="914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5663" indent="-228898" defTabSz="914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33457" indent="-228898" defTabSz="914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91253" indent="-228898" defTabSz="914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4275C319-4C9A-4F5D-A52E-CD51B76EC0E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64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doc id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0">
                <a:solidFill>
                  <a:prstClr val="black"/>
                </a:solidFill>
              </a:rPr>
              <a:t>MOS-KZM006-20081205-HSh2wm-r_c_cf</a:t>
            </a:r>
          </a:p>
        </p:txBody>
      </p:sp>
      <p:sp>
        <p:nvSpPr>
          <p:cNvPr id="134147" name="pg num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FF219D-A402-47A8-8CE9-0CE5DC905906}" type="slidenum">
              <a:rPr lang="en-US" sz="1200" b="0">
                <a:solidFill>
                  <a:prstClr val="black"/>
                </a:solidFill>
              </a:rPr>
              <a:pPr eaLnBrk="1" hangingPunct="1"/>
              <a:t>14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341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3200" y="1271588"/>
            <a:ext cx="12179300" cy="8432800"/>
          </a:xfrm>
        </p:spPr>
      </p:sp>
      <p:sp>
        <p:nvSpPr>
          <p:cNvPr id="1341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406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Master" Target="../slideMasters/slideMaster2.xml"/><Relationship Id="rId7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7.emf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Master" Target="../slideMasters/slideMaster3.xml"/><Relationship Id="rId7" Type="http://schemas.microsoft.com/office/2007/relationships/hdphoto" Target="../media/hdphoto1.wdp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8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tags" Target="../tags/tag13.xml"/><Relationship Id="rId11" Type="http://schemas.openxmlformats.org/officeDocument/2006/relationships/image" Target="../media/image10.jpeg"/><Relationship Id="rId5" Type="http://schemas.openxmlformats.org/officeDocument/2006/relationships/tags" Target="../tags/tag12.xml"/><Relationship Id="rId10" Type="http://schemas.openxmlformats.org/officeDocument/2006/relationships/oleObject" Target="../embeddings/oleObject6.bin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74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439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27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6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E4B55C16-CA25-438A-A907-F4B7908736A2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1494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BA477AD2-20EF-4411-A94E-5CDB0A4BEF85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6476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29C8BF9C-8B97-4CF8-BA03-8313890ABAF7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1288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4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2726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52859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2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3829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49493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6569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27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21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6351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5596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92429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32187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917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72402942"/>
              </p:ext>
            </p:extLst>
          </p:nvPr>
        </p:nvGraphicFramePr>
        <p:xfrm>
          <a:off x="2582" y="2428"/>
          <a:ext cx="1754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2" name="think-cell Slide" r:id="rId4" imgW="306" imgH="306" progId="TCLayout.ActiveDocument.1">
                  <p:embed/>
                </p:oleObj>
              </mc:Choice>
              <mc:Fallback>
                <p:oleObj name="think-cell Slide" r:id="rId4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2" y="2428"/>
                        <a:ext cx="1754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33" descr="http://en.tengrinews.kz/userdata/news_en/2012/news_10056/photo_16698.jpg"/>
          <p:cNvPicPr>
            <a:picLocks noChangeArrowheads="1"/>
          </p:cNvPicPr>
          <p:nvPr userDrawn="1"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26" r="19617"/>
          <a:stretch/>
        </p:blipFill>
        <p:spPr bwMode="auto">
          <a:xfrm>
            <a:off x="2404962" y="0"/>
            <a:ext cx="7501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30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8" t="8127" r="24955" b="21398"/>
          <a:stretch/>
        </p:blipFill>
        <p:spPr bwMode="auto">
          <a:xfrm>
            <a:off x="833" y="15"/>
            <a:ext cx="2404113" cy="228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cK Document type" hidden="1"/>
          <p:cNvSpPr txBox="1">
            <a:spLocks noChangeArrowheads="1"/>
          </p:cNvSpPr>
          <p:nvPr/>
        </p:nvSpPr>
        <p:spPr bwMode="auto">
          <a:xfrm>
            <a:off x="2918304" y="5030983"/>
            <a:ext cx="5455759" cy="22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845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Тип документа</a:t>
            </a:r>
          </a:p>
        </p:txBody>
      </p:sp>
      <p:sp>
        <p:nvSpPr>
          <p:cNvPr id="10" name="McK Date" hidden="1"/>
          <p:cNvSpPr txBox="1">
            <a:spLocks noChangeArrowheads="1"/>
          </p:cNvSpPr>
          <p:nvPr/>
        </p:nvSpPr>
        <p:spPr bwMode="auto">
          <a:xfrm>
            <a:off x="2918304" y="5304714"/>
            <a:ext cx="5455759" cy="22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845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Дата</a:t>
            </a:r>
          </a:p>
        </p:txBody>
      </p:sp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918278" y="2674054"/>
            <a:ext cx="5455758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dirty="0" smtClean="0"/>
          </a:p>
        </p:txBody>
      </p:sp>
      <p:pic>
        <p:nvPicPr>
          <p:cNvPr id="20" name="Picture 128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8" r="28621"/>
          <a:stretch/>
        </p:blipFill>
        <p:spPr bwMode="auto">
          <a:xfrm>
            <a:off x="833" y="2281992"/>
            <a:ext cx="2404113" cy="457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287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19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646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843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833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582" y="2428"/>
          <a:ext cx="1754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2" y="2428"/>
                        <a:ext cx="1754" cy="1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BottomBar"/>
          <p:cNvSpPr>
            <a:spLocks noChangeArrowheads="1"/>
          </p:cNvSpPr>
          <p:nvPr/>
        </p:nvSpPr>
        <p:spPr bwMode="auto">
          <a:xfrm>
            <a:off x="0" y="6428785"/>
            <a:ext cx="9906000" cy="430852"/>
          </a:xfrm>
          <a:prstGeom prst="rect">
            <a:avLst/>
          </a:prstGeom>
          <a:solidFill>
            <a:srgbClr val="C7DFFB"/>
          </a:solidFill>
          <a:ln>
            <a:noFill/>
          </a:ln>
          <a:effectLst/>
          <a:extLst/>
        </p:spPr>
        <p:txBody>
          <a:bodyPr wrap="none" lIns="86234" tIns="43151" rIns="86234" bIns="43151" anchor="ctr"/>
          <a:lstStyle/>
          <a:p>
            <a:pPr defTabSz="84514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" name="SlideLogoText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54341" y="6567250"/>
            <a:ext cx="1256754" cy="153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 anchor="ctr">
            <a:spAutoFit/>
          </a:bodyPr>
          <a:lstStyle>
            <a:lvl1pPr algn="l" defTabSz="895350" rtl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algn="l" defTabSz="895350" rtl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algn="l" defTabSz="895350" rtl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algn="l" defTabSz="895350" rtl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algn="l" defTabSz="895350" rtl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" sz="1000">
                <a:solidFill>
                  <a:srgbClr val="000000"/>
                </a:solidFill>
              </a:rPr>
              <a:t>McKinsey &amp; Company</a:t>
            </a:r>
          </a:p>
        </p:txBody>
      </p:sp>
      <p:sp>
        <p:nvSpPr>
          <p:cNvPr id="7" name="McK 1. On-page tracker" hidden="1"/>
          <p:cNvSpPr>
            <a:spLocks noChangeArrowheads="1"/>
          </p:cNvSpPr>
          <p:nvPr/>
        </p:nvSpPr>
        <p:spPr bwMode="auto">
          <a:xfrm>
            <a:off x="131612" y="27537"/>
            <a:ext cx="859210" cy="2154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/>
          <a:p>
            <a:pPr defTabSz="845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" sz="140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31613" y="542615"/>
            <a:ext cx="4041366" cy="2198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algn="l" defTabSz="895350" rtl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algn="l" defTabSz="895350" rtl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algn="l" defTabSz="895350" rtl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algn="l" defTabSz="895350" rtl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algn="l" defTabSz="895350" rtl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" sz="140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9" name="McK Slide Elements"/>
          <p:cNvGrpSpPr>
            <a:grpSpLocks/>
          </p:cNvGrpSpPr>
          <p:nvPr/>
        </p:nvGrpSpPr>
        <p:grpSpPr bwMode="auto">
          <a:xfrm>
            <a:off x="131613" y="6203623"/>
            <a:ext cx="9449743" cy="518318"/>
            <a:chOff x="75" y="3830"/>
            <a:chExt cx="5385" cy="320"/>
          </a:xfrm>
        </p:grpSpPr>
        <p:sp>
          <p:nvSpPr>
            <p:cNvPr id="10" name="McK 4. Footnote" hidden="1"/>
            <p:cNvSpPr txBox="1">
              <a:spLocks noChangeArrowheads="1"/>
            </p:cNvSpPr>
            <p:nvPr userDrawn="1"/>
          </p:nvSpPr>
          <p:spPr bwMode="auto">
            <a:xfrm>
              <a:off x="75" y="3830"/>
              <a:ext cx="5385" cy="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algn="l" defTabSz="895350" rtl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algn="l" defTabSz="895350" rtl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algn="l" defTabSz="895350" rtl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algn="l" defTabSz="895350" rtl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algn="l" defTabSz="895350" rtl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algn="l" defTabSz="895350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algn="l" defTabSz="895350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algn="l" defTabSz="895350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algn="l" defTabSz="895350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" sz="1000">
                  <a:solidFill>
                    <a:srgbClr val="000000"/>
                  </a:solidFill>
                </a:rPr>
                <a:t>1 Footnote</a:t>
              </a:r>
            </a:p>
          </p:txBody>
        </p:sp>
        <p:sp>
          <p:nvSpPr>
            <p:cNvPr id="11" name="McK 5. Source" hidden="1"/>
            <p:cNvSpPr>
              <a:spLocks noChangeArrowheads="1"/>
            </p:cNvSpPr>
            <p:nvPr userDrawn="1"/>
          </p:nvSpPr>
          <p:spPr bwMode="auto">
            <a:xfrm>
              <a:off x="75" y="4054"/>
              <a:ext cx="4323" cy="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lvl1pPr marL="609600" indent="-609600" algn="l" defTabSz="895350" rtl="0"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85813" indent="-142875" algn="l" defTabSz="895350" rtl="0"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936625" indent="-149225" algn="l" defTabSz="895350" rtl="0"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073150" indent="-134938" algn="l" defTabSz="895350" rtl="0"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223963" indent="-149225" algn="l" defTabSz="895350" rtl="0"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1681163" indent="-149225" algn="l" defTabSz="895350" rtl="0" fontAlgn="base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138363" indent="-149225" algn="l" defTabSz="895350" rtl="0" fontAlgn="base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2595563" indent="-149225" algn="l" defTabSz="895350" rtl="0" fontAlgn="base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052763" indent="-149225" algn="l" defTabSz="895350" rtl="0" fontAlgn="base">
                <a:spcBef>
                  <a:spcPct val="0"/>
                </a:spcBef>
                <a:spcAft>
                  <a:spcPct val="0"/>
                </a:spcAft>
                <a:tabLst>
                  <a:tab pos="612775" algn="l"/>
                </a:tabLs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" sz="100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1605679" y="1150019"/>
            <a:ext cx="4713466" cy="518318"/>
            <a:chOff x="915" y="710"/>
            <a:chExt cx="2686" cy="320"/>
          </a:xfrm>
        </p:grpSpPr>
        <p:cxnSp>
          <p:nvCxnSpPr>
            <p:cNvPr id="13" name="AutoShape 249" hidden="1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/>
          </p:spPr>
          <p:txBody>
            <a:bodyPr lIns="0" tIns="0" rIns="0" bIns="18288" anchor="b">
              <a:spAutoFit/>
            </a:bodyPr>
            <a:lstStyle/>
            <a:p>
              <a:pPr defTabSz="845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" sz="1600" b="1">
                  <a:solidFill>
                    <a:srgbClr val="000000"/>
                  </a:solidFill>
                </a:rPr>
                <a:t>Title</a:t>
              </a:r>
            </a:p>
            <a:p>
              <a:pPr defTabSz="845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" sz="160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7" name="SlideLogoSeparator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9309645" y="6534874"/>
            <a:ext cx="40075" cy="1846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 anchor="ctr">
            <a:spAutoFit/>
          </a:bodyPr>
          <a:lstStyle>
            <a:lvl1pPr algn="l" defTabSz="895350" rtl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algn="l" defTabSz="895350" rtl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algn="l" defTabSz="895350" rtl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algn="l" defTabSz="895350" rtl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algn="l" defTabSz="895350" rtl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algn="l" defTabSz="89535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" sz="1200">
                <a:solidFill>
                  <a:srgbClr val="000000"/>
                </a:solidFill>
              </a:rPr>
              <a:t>|</a:t>
            </a:r>
          </a:p>
        </p:txBody>
      </p:sp>
      <p:sp>
        <p:nvSpPr>
          <p:cNvPr id="19" name="TextBox 4"/>
          <p:cNvSpPr txBox="1"/>
          <p:nvPr userDrawn="1"/>
        </p:nvSpPr>
        <p:spPr>
          <a:xfrm>
            <a:off x="9446274" y="6566446"/>
            <a:ext cx="231637" cy="155496"/>
          </a:xfrm>
          <a:prstGeom prst="rect">
            <a:avLst/>
          </a:prstGeom>
          <a:noFill/>
        </p:spPr>
        <p:txBody>
          <a:bodyPr wrap="none" lIns="0" tIns="0" rIns="0" bIns="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45140" fontAlgn="base">
              <a:spcBef>
                <a:spcPct val="0"/>
              </a:spcBef>
              <a:spcAft>
                <a:spcPct val="0"/>
              </a:spcAft>
            </a:pPr>
            <a:fld id="{2CE6D6F4-1C29-421F-9D25-CA7B7081D17C}" type="slidenum">
              <a:rPr lang="en-US" altLang="ru-RU" sz="1000">
                <a:solidFill>
                  <a:srgbClr val="000000"/>
                </a:solidFill>
              </a:rPr>
              <a:pPr defTabSz="84514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10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5673" y="1990668"/>
            <a:ext cx="4755582" cy="1256112"/>
          </a:xfrm>
        </p:spPr>
        <p:txBody>
          <a:bodyPr rtlCol="0"/>
          <a:lstStyle/>
          <a:p>
            <a:pPr lvl="0"/>
            <a:r>
              <a:rPr lang="ru"/>
              <a:t>Click to edit Master text styles</a:t>
            </a:r>
          </a:p>
          <a:p>
            <a:pPr lvl="1"/>
            <a:r>
              <a:rPr lang="ru"/>
              <a:t>Second level</a:t>
            </a:r>
          </a:p>
          <a:p>
            <a:pPr lvl="2"/>
            <a:r>
              <a:rPr lang="ru"/>
              <a:t>Third level</a:t>
            </a:r>
          </a:p>
          <a:p>
            <a:pPr lvl="3"/>
            <a:r>
              <a:rPr lang="ru"/>
              <a:t>Fourth level</a:t>
            </a:r>
          </a:p>
          <a:p>
            <a:pPr lvl="4"/>
            <a:r>
              <a:rPr lang="ru"/>
              <a:t>Fifth level</a:t>
            </a:r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9446253" y="6566446"/>
            <a:ext cx="230760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defTabSz="845140" fontAlgn="base">
              <a:spcBef>
                <a:spcPct val="0"/>
              </a:spcBef>
              <a:spcAft>
                <a:spcPct val="0"/>
              </a:spcAft>
            </a:pPr>
            <a:fld id="{F3C85880-3257-4242-8281-29504345FE94}" type="slidenum">
              <a:rPr lang="en-US" sz="1000">
                <a:solidFill>
                  <a:srgbClr val="000000"/>
                </a:solidFill>
              </a:rPr>
              <a:pPr defTabSz="84514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50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31636" y="339498"/>
            <a:ext cx="9202313" cy="2983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605673" y="1990668"/>
            <a:ext cx="4755582" cy="1256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514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766" y="1639"/>
          <a:ext cx="1754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think-cell Slide" r:id="rId4" imgW="306" imgH="306" progId="TCLayout.ActiveDocument.1">
                  <p:embed/>
                </p:oleObj>
              </mc:Choice>
              <mc:Fallback>
                <p:oleObj name="think-cell Slide" r:id="rId4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6" y="1639"/>
                        <a:ext cx="1754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33" descr="http://en.tengrinews.kz/userdata/news_en/2012/news_10056/photo_16698.jpg"/>
          <p:cNvPicPr>
            <a:picLocks noChangeArrowheads="1"/>
          </p:cNvPicPr>
          <p:nvPr userDrawn="1"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26" r="19617"/>
          <a:stretch/>
        </p:blipFill>
        <p:spPr bwMode="auto">
          <a:xfrm>
            <a:off x="2404140" y="3"/>
            <a:ext cx="750188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30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8" t="8127" r="24955" b="21398"/>
          <a:stretch/>
        </p:blipFill>
        <p:spPr bwMode="auto">
          <a:xfrm>
            <a:off x="40" y="6"/>
            <a:ext cx="2404113" cy="228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cK Document type" hidden="1"/>
          <p:cNvSpPr txBox="1">
            <a:spLocks noChangeArrowheads="1"/>
          </p:cNvSpPr>
          <p:nvPr/>
        </p:nvSpPr>
        <p:spPr bwMode="auto">
          <a:xfrm>
            <a:off x="2918278" y="5020381"/>
            <a:ext cx="5455758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 smtClean="0">
                <a:solidFill>
                  <a:srgbClr val="000000"/>
                </a:solidFill>
              </a:rPr>
              <a:t>Тип документа</a:t>
            </a:r>
          </a:p>
        </p:txBody>
      </p:sp>
      <p:sp>
        <p:nvSpPr>
          <p:cNvPr id="10" name="McK Date" hidden="1"/>
          <p:cNvSpPr txBox="1">
            <a:spLocks noChangeArrowheads="1"/>
          </p:cNvSpPr>
          <p:nvPr/>
        </p:nvSpPr>
        <p:spPr bwMode="auto">
          <a:xfrm>
            <a:off x="2918278" y="5304665"/>
            <a:ext cx="5455758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 smtClean="0">
                <a:solidFill>
                  <a:srgbClr val="000000"/>
                </a:solidFill>
              </a:rPr>
              <a:t>Дата</a:t>
            </a:r>
          </a:p>
        </p:txBody>
      </p:sp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918323" y="2135393"/>
            <a:ext cx="5455757" cy="1046440"/>
          </a:xfrm>
          <a:prstGeom prst="rect">
            <a:avLst/>
          </a:prstGeom>
        </p:spPr>
        <p:txBody>
          <a:bodyPr/>
          <a:lstStyle>
            <a:lvl1pPr>
              <a:defRPr sz="3400" b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dirty="0" smtClean="0"/>
          </a:p>
        </p:txBody>
      </p:sp>
      <p:pic>
        <p:nvPicPr>
          <p:cNvPr id="20" name="Picture 128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8" r="28621"/>
          <a:stretch/>
        </p:blipFill>
        <p:spPr bwMode="auto">
          <a:xfrm>
            <a:off x="40" y="2281254"/>
            <a:ext cx="2404113" cy="457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175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579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07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19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5670" y="1990673"/>
            <a:ext cx="4755582" cy="13080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405"/>
            <a:ext cx="2311400" cy="365125"/>
          </a:xfrm>
          <a:prstGeom prst="rect">
            <a:avLst/>
          </a:prstGeom>
        </p:spPr>
        <p:txBody>
          <a:bodyPr/>
          <a:lstStyle/>
          <a:p>
            <a:fld id="{3813318B-B309-4CA9-AB6E-9C00B4CA76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405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405"/>
            <a:ext cx="2311400" cy="365125"/>
          </a:xfrm>
          <a:prstGeom prst="rect">
            <a:avLst/>
          </a:prstGeom>
        </p:spPr>
        <p:txBody>
          <a:bodyPr/>
          <a:lstStyle/>
          <a:p>
            <a:fld id="{4CAAEB14-13D3-4518-8FBF-34598BE511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616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53" y="3176"/>
            <a:ext cx="8592475" cy="62827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100">
                <a:solidFill>
                  <a:srgbClr val="00499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08769"/>
            <a:ext cx="8997697" cy="1513235"/>
          </a:xfrm>
        </p:spPr>
        <p:txBody>
          <a:bodyPr lIns="0" tIns="0" rIns="0" bIns="0"/>
          <a:lstStyle>
            <a:lvl1pPr>
              <a:spcBef>
                <a:spcPts val="384"/>
              </a:spcBef>
              <a:defRPr/>
            </a:lvl1pPr>
            <a:lvl2pPr marL="457200" indent="-230400">
              <a:spcBef>
                <a:spcPts val="384"/>
              </a:spcBef>
              <a:defRPr/>
            </a:lvl2pPr>
            <a:lvl3pPr marL="914400" indent="-230400">
              <a:spcBef>
                <a:spcPts val="384"/>
              </a:spcBef>
              <a:defRPr/>
            </a:lvl3pPr>
            <a:lvl4pPr marL="1375200" indent="-234000">
              <a:spcBef>
                <a:spcPts val="384"/>
              </a:spcBef>
              <a:defRPr/>
            </a:lvl4pPr>
            <a:lvl5pPr marL="2059200" indent="-230400">
              <a:spcBef>
                <a:spcPts val="384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7550725" y="635640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E112899-6F20-4E90-A496-7690041F6D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6" name="Picture 1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703" y="8002"/>
            <a:ext cx="539999" cy="6234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" y="29132"/>
            <a:ext cx="434833" cy="59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01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8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7F206-8D6C-457C-B1B5-C51D03646F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D42F-352F-4E1D-AFAB-5C0F6FDCC3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482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21421-AEE2-4E44-892E-610BCBE6C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AF03C-1D3E-448E-B258-88FD45FBFE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715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5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628DF-3AAC-4AF6-A874-57CEE4CF33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760E3-63E1-414A-A272-CAACBD1CB4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343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0D0D-38DE-4BE0-9F49-29B1621BFE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B57A-7332-4461-BD2B-CF7066F93C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963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55FA-7308-4682-A98C-10734B6C0A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9924C-AC2D-435A-87E5-369ED8F3C8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907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97069-0E90-471B-82D0-F4B37555EB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4E0D2-7800-4672-B7A9-60FB0C2E73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1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4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8894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3463B-838B-4462-B64E-30B8C2637B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A1F8A-6E32-43BB-A3E6-D47F6F7F84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469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D8E82-1E88-437B-8CE6-B9565CEF09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23EA2-3285-4DD9-9380-1BF3963240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868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BBAA4-5E13-4DE5-A4F4-F22F0F9A4B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C0F7C-4DCF-4EC0-A07F-5084CB5F10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106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1EEBD-05B3-43B7-8641-38C1966C53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FB364-19F8-464F-BB94-55956F9A28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9648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5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5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8FE3E-9C92-4D2B-89BA-8A8C1355D6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DED5D-21C0-415F-9A0E-F5872A741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092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271727" y="215900"/>
            <a:ext cx="9362546" cy="215900"/>
          </a:xfrm>
        </p:spPr>
        <p:txBody>
          <a:bodyPr lIns="0" tIns="0" rIns="0" bIns="17996" anchor="b"/>
          <a:lstStyle>
            <a:lvl1pPr>
              <a:spcBef>
                <a:spcPts val="0"/>
              </a:spcBef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/>
          </p:nvPr>
        </p:nvSpPr>
        <p:spPr>
          <a:xfrm>
            <a:off x="271727" y="6337300"/>
            <a:ext cx="9360000" cy="288000"/>
          </a:xfrm>
        </p:spPr>
        <p:txBody>
          <a:bodyPr lIns="0" tIns="0" rIns="0" bIns="0" anchor="b"/>
          <a:lstStyle>
            <a:lvl1pPr>
              <a:spcBef>
                <a:spcPts val="300"/>
              </a:spcBef>
              <a:defRPr sz="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3"/>
            <p:custDataLst>
              <p:tags r:id="rId1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DDED88E-33E7-4292-BC39-0F16DE644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204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065" hidden="1"/>
          <p:cNvGraphicFramePr>
            <a:graphicFrameLocks/>
          </p:cNvGraphicFramePr>
          <p:nvPr userDrawn="1">
            <p:custDataLst>
              <p:tags r:id="rId2"/>
            </p:custDataLst>
          </p:nvPr>
        </p:nvGraphicFramePr>
        <p:xfrm>
          <a:off x="2" y="0"/>
          <a:ext cx="175483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think-cell Slide" r:id="rId10" imgW="0" imgH="0" progId="">
                  <p:embed/>
                </p:oleObj>
              </mc:Choice>
              <mc:Fallback>
                <p:oleObj name="think-cell Slide" r:id="rId10" imgW="0" imgH="0" progId="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0"/>
                        <a:ext cx="175483" cy="161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064" descr="Picture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49" y="8"/>
            <a:ext cx="99165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McK Title Elements"/>
          <p:cNvGrpSpPr>
            <a:grpSpLocks/>
          </p:cNvGrpSpPr>
          <p:nvPr userDrawn="1"/>
        </p:nvGrpSpPr>
        <p:grpSpPr bwMode="auto">
          <a:xfrm>
            <a:off x="2918280" y="2183416"/>
            <a:ext cx="5557537" cy="4601696"/>
            <a:chOff x="1663" y="1348"/>
            <a:chExt cx="3167" cy="2841"/>
          </a:xfrm>
        </p:grpSpPr>
        <p:sp>
          <p:nvSpPr>
            <p:cNvPr id="7" name="McK Confidential" hidden="1"/>
            <p:cNvSpPr txBox="1">
              <a:spLocks noChangeArrowheads="1"/>
            </p:cNvSpPr>
            <p:nvPr userDrawn="1"/>
          </p:nvSpPr>
          <p:spPr bwMode="auto">
            <a:xfrm>
              <a:off x="1663" y="1348"/>
              <a:ext cx="1085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1372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>
                  <a:solidFill>
                    <a:srgbClr val="000000"/>
                  </a:solidFill>
                </a:rPr>
                <a:t>КОНФИДЕНЦИАЛЬНО</a:t>
              </a:r>
              <a:endParaRPr lang="en-US" sz="1400">
                <a:solidFill>
                  <a:srgbClr val="000000"/>
                </a:solidFill>
              </a:endParaRPr>
            </a:p>
          </p:txBody>
        </p:sp>
        <p:sp>
          <p:nvSpPr>
            <p:cNvPr id="8" name="McK Document" hidden="1"/>
            <p:cNvSpPr txBox="1">
              <a:spLocks noChangeArrowheads="1"/>
            </p:cNvSpPr>
            <p:nvPr userDrawn="1"/>
          </p:nvSpPr>
          <p:spPr bwMode="auto">
            <a:xfrm>
              <a:off x="1663" y="3047"/>
              <a:ext cx="316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372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>
                  <a:solidFill>
                    <a:srgbClr val="000000"/>
                  </a:solidFill>
                </a:rPr>
                <a:t>Тип документа</a:t>
              </a:r>
              <a:endParaRPr lang="en-US" sz="1400">
                <a:solidFill>
                  <a:srgbClr val="000000"/>
                </a:solidFill>
              </a:endParaRPr>
            </a:p>
          </p:txBody>
        </p:sp>
        <p:sp>
          <p:nvSpPr>
            <p:cNvPr id="9" name="McK Date" hidden="1"/>
            <p:cNvSpPr txBox="1">
              <a:spLocks noChangeArrowheads="1"/>
            </p:cNvSpPr>
            <p:nvPr userDrawn="1"/>
          </p:nvSpPr>
          <p:spPr bwMode="auto">
            <a:xfrm>
              <a:off x="1663" y="3216"/>
              <a:ext cx="316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372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>
                  <a:solidFill>
                    <a:srgbClr val="000000"/>
                  </a:solidFill>
                </a:rPr>
                <a:t>Дата</a:t>
              </a:r>
              <a:endParaRPr lang="en-US" sz="1400">
                <a:solidFill>
                  <a:srgbClr val="000000"/>
                </a:solidFill>
              </a:endParaRPr>
            </a:p>
          </p:txBody>
        </p:sp>
        <p:sp>
          <p:nvSpPr>
            <p:cNvPr id="10" name="McK Disclaimer" hidden="1"/>
            <p:cNvSpPr>
              <a:spLocks noChangeArrowheads="1"/>
            </p:cNvSpPr>
            <p:nvPr userDrawn="1">
              <p:custDataLst>
                <p:tags r:id="rId8"/>
              </p:custDataLst>
            </p:nvPr>
          </p:nvSpPr>
          <p:spPr bwMode="auto">
            <a:xfrm>
              <a:off x="1663" y="3404"/>
              <a:ext cx="2303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82059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900">
                  <a:solidFill>
                    <a:srgbClr val="000000"/>
                  </a:solidFill>
                </a:rPr>
                <a:t>Настоящий отчет предназначен исключительно для сотрудников организации-клиента. Никакая его часть не подлежит передаче, цитированию или воспроизведению с целью распространения вне организации-клиента без предварительного письменного разрешения со стороны McKinsey &amp; Company.</a:t>
              </a:r>
            </a:p>
            <a:p>
              <a:pPr defTabSz="82059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900">
                <a:solidFill>
                  <a:srgbClr val="000000"/>
                </a:solidFill>
              </a:endParaRPr>
            </a:p>
            <a:p>
              <a:pPr defTabSz="82059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900">
                  <a:solidFill>
                    <a:srgbClr val="000000"/>
                  </a:solidFill>
                </a:rPr>
                <a:t>Настоящий отчет был использован консультантами </a:t>
              </a:r>
              <a:br>
                <a:rPr lang="ru-RU" sz="900">
                  <a:solidFill>
                    <a:srgbClr val="000000"/>
                  </a:solidFill>
                </a:rPr>
              </a:br>
              <a:r>
                <a:rPr lang="ru-RU" sz="900">
                  <a:solidFill>
                    <a:srgbClr val="000000"/>
                  </a:solidFill>
                </a:rPr>
                <a:t>McKinsey &amp; Company для сопровождения устного доклада и не содержит полного изложения данной темы.</a:t>
              </a:r>
            </a:p>
          </p:txBody>
        </p:sp>
      </p:grpSp>
      <p:sp>
        <p:nvSpPr>
          <p:cNvPr id="11" name="Working Draft Text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3274" y="349865"/>
            <a:ext cx="3369269" cy="21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912847" fontAlgn="base">
              <a:spcBef>
                <a:spcPct val="0"/>
              </a:spcBef>
              <a:spcAft>
                <a:spcPct val="0"/>
              </a:spcAft>
              <a:buSzPct val="120000"/>
              <a:defRPr/>
            </a:pPr>
            <a:r>
              <a:rPr lang="en-US" sz="1400">
                <a:solidFill>
                  <a:srgbClr val="000000"/>
                </a:solidFill>
              </a:rPr>
              <a:t>Working Draft </a:t>
            </a:r>
          </a:p>
        </p:txBody>
      </p:sp>
      <p:sp>
        <p:nvSpPr>
          <p:cNvPr id="12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3281" y="594454"/>
            <a:ext cx="416370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372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>
                <a:solidFill>
                  <a:srgbClr val="000000"/>
                </a:solidFill>
              </a:rPr>
              <a:t>Last Modified 22.12.2008 06:07:47 W. Europe Standard Time</a:t>
            </a: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3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3312" y="816352"/>
            <a:ext cx="373730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372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>
                <a:solidFill>
                  <a:srgbClr val="000000"/>
                </a:solidFill>
              </a:rPr>
              <a:t>Printed 15.12.2008 16:58:45 W. Europe Standard Time</a:t>
            </a:r>
          </a:p>
        </p:txBody>
      </p:sp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918280" y="2756807"/>
            <a:ext cx="5557537" cy="376834"/>
          </a:xfrm>
        </p:spPr>
        <p:txBody>
          <a:bodyPr/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918280" y="3961896"/>
            <a:ext cx="5557537" cy="21982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doc id"/>
          <p:cNvSpPr>
            <a:spLocks noGrp="1" noChangeArrowheads="1"/>
          </p:cNvSpPr>
          <p:nvPr>
            <p:ph type="ftr" sz="quarter" idx="10"/>
            <p:custDataLst>
              <p:tags r:id="rId7"/>
            </p:custDataLst>
          </p:nvPr>
        </p:nvSpPr>
        <p:spPr>
          <a:xfrm>
            <a:off x="9658506" y="37268"/>
            <a:ext cx="65" cy="123111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70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CE6D9CB4-17E6-4A9E-9631-7FDDEF3151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936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90" y="4407327"/>
            <a:ext cx="8419661" cy="630942"/>
          </a:xfrm>
        </p:spPr>
        <p:txBody>
          <a:bodyPr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90" y="4093306"/>
            <a:ext cx="8419661" cy="314028"/>
          </a:xfrm>
        </p:spPr>
        <p:txBody>
          <a:bodyPr anchor="b"/>
          <a:lstStyle>
            <a:lvl1pPr marL="0" indent="0">
              <a:buNone/>
              <a:defRPr sz="2000"/>
            </a:lvl1pPr>
            <a:lvl2pPr marL="466131" indent="0">
              <a:buNone/>
              <a:defRPr sz="1800"/>
            </a:lvl2pPr>
            <a:lvl3pPr marL="932271" indent="0">
              <a:buNone/>
              <a:defRPr sz="1600"/>
            </a:lvl3pPr>
            <a:lvl4pPr marL="1398407" indent="0">
              <a:buNone/>
              <a:defRPr sz="1400"/>
            </a:lvl4pPr>
            <a:lvl5pPr marL="1864540" indent="0">
              <a:buNone/>
              <a:defRPr sz="1400"/>
            </a:lvl5pPr>
            <a:lvl6pPr marL="2330677" indent="0">
              <a:buNone/>
              <a:defRPr sz="1400"/>
            </a:lvl6pPr>
            <a:lvl7pPr marL="2796810" indent="0">
              <a:buNone/>
              <a:defRPr sz="1400"/>
            </a:lvl7pPr>
            <a:lvl8pPr marL="3262945" indent="0">
              <a:buNone/>
              <a:defRPr sz="1400"/>
            </a:lvl8pPr>
            <a:lvl9pPr marL="372908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D4CF15D7-12F4-4098-BFF9-87536484519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193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5132" y="1299054"/>
            <a:ext cx="4678370" cy="169575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81955" y="1299054"/>
            <a:ext cx="4680124" cy="169575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168CD435-CCA8-4CBB-9238-C4E2D76B080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2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5163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61" y="275416"/>
            <a:ext cx="8916278" cy="2983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4872" y="1798485"/>
            <a:ext cx="4376539" cy="3768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6131" indent="0">
              <a:buNone/>
              <a:defRPr sz="2000" b="1"/>
            </a:lvl2pPr>
            <a:lvl3pPr marL="932271" indent="0">
              <a:buNone/>
              <a:defRPr sz="1800" b="1"/>
            </a:lvl3pPr>
            <a:lvl4pPr marL="1398407" indent="0">
              <a:buNone/>
              <a:defRPr sz="1600" b="1"/>
            </a:lvl4pPr>
            <a:lvl5pPr marL="1864540" indent="0">
              <a:buNone/>
              <a:defRPr sz="1600" b="1"/>
            </a:lvl5pPr>
            <a:lvl6pPr marL="2330677" indent="0">
              <a:buNone/>
              <a:defRPr sz="1600" b="1"/>
            </a:lvl6pPr>
            <a:lvl7pPr marL="2796810" indent="0">
              <a:buNone/>
              <a:defRPr sz="1600" b="1"/>
            </a:lvl7pPr>
            <a:lvl8pPr marL="3262945" indent="0">
              <a:buNone/>
              <a:defRPr sz="1600" b="1"/>
            </a:lvl8pPr>
            <a:lvl9pPr marL="372908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872" y="2175318"/>
            <a:ext cx="4376539" cy="14759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845" y="1798485"/>
            <a:ext cx="4378294" cy="3768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6131" indent="0">
              <a:buNone/>
              <a:defRPr sz="2000" b="1"/>
            </a:lvl2pPr>
            <a:lvl3pPr marL="932271" indent="0">
              <a:buNone/>
              <a:defRPr sz="1800" b="1"/>
            </a:lvl3pPr>
            <a:lvl4pPr marL="1398407" indent="0">
              <a:buNone/>
              <a:defRPr sz="1600" b="1"/>
            </a:lvl4pPr>
            <a:lvl5pPr marL="1864540" indent="0">
              <a:buNone/>
              <a:defRPr sz="1600" b="1"/>
            </a:lvl5pPr>
            <a:lvl6pPr marL="2330677" indent="0">
              <a:buNone/>
              <a:defRPr sz="1600" b="1"/>
            </a:lvl6pPr>
            <a:lvl7pPr marL="2796810" indent="0">
              <a:buNone/>
              <a:defRPr sz="1600" b="1"/>
            </a:lvl7pPr>
            <a:lvl8pPr marL="3262945" indent="0">
              <a:buNone/>
              <a:defRPr sz="1600" b="1"/>
            </a:lvl8pPr>
            <a:lvl9pPr marL="372908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845" y="2175318"/>
            <a:ext cx="4378294" cy="14759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3AEB98E3-4867-4DE8-BF15-0F470F1B47C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180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56DE38A0-8570-4883-B510-B1B543A9D3F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755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EAC4AA9D-FB32-429E-9988-74F080DC9FB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83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61" y="1121067"/>
            <a:ext cx="3258714" cy="314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32" y="273738"/>
            <a:ext cx="5538235" cy="1938992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4861" y="1435094"/>
            <a:ext cx="3258714" cy="219820"/>
          </a:xfrm>
        </p:spPr>
        <p:txBody>
          <a:bodyPr/>
          <a:lstStyle>
            <a:lvl1pPr marL="0" indent="0">
              <a:buNone/>
              <a:defRPr sz="1400"/>
            </a:lvl1pPr>
            <a:lvl2pPr marL="466131" indent="0">
              <a:buNone/>
              <a:defRPr sz="1200"/>
            </a:lvl2pPr>
            <a:lvl3pPr marL="932271" indent="0">
              <a:buNone/>
              <a:defRPr sz="1000"/>
            </a:lvl3pPr>
            <a:lvl4pPr marL="1398407" indent="0">
              <a:buNone/>
              <a:defRPr sz="900"/>
            </a:lvl4pPr>
            <a:lvl5pPr marL="1864540" indent="0">
              <a:buNone/>
              <a:defRPr sz="900"/>
            </a:lvl5pPr>
            <a:lvl6pPr marL="2330677" indent="0">
              <a:buNone/>
              <a:defRPr sz="900"/>
            </a:lvl6pPr>
            <a:lvl7pPr marL="2796810" indent="0">
              <a:buNone/>
              <a:defRPr sz="900"/>
            </a:lvl7pPr>
            <a:lvl8pPr marL="3262945" indent="0">
              <a:buNone/>
              <a:defRPr sz="900"/>
            </a:lvl8pPr>
            <a:lvl9pPr marL="372908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D0819A94-00FF-4E7B-BCCB-CEA4758259B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414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0839" y="5053811"/>
            <a:ext cx="5943600" cy="314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0839" y="612274"/>
            <a:ext cx="5943600" cy="507831"/>
          </a:xfrm>
        </p:spPr>
        <p:txBody>
          <a:bodyPr/>
          <a:lstStyle>
            <a:lvl1pPr marL="0" indent="0">
              <a:buNone/>
              <a:defRPr sz="3300"/>
            </a:lvl1pPr>
            <a:lvl2pPr marL="466131" indent="0">
              <a:buNone/>
              <a:defRPr sz="2900"/>
            </a:lvl2pPr>
            <a:lvl3pPr marL="932271" indent="0">
              <a:buNone/>
              <a:defRPr sz="2400"/>
            </a:lvl3pPr>
            <a:lvl4pPr marL="1398407" indent="0">
              <a:buNone/>
              <a:defRPr sz="2000"/>
            </a:lvl4pPr>
            <a:lvl5pPr marL="1864540" indent="0">
              <a:buNone/>
              <a:defRPr sz="2000"/>
            </a:lvl5pPr>
            <a:lvl6pPr marL="2330677" indent="0">
              <a:buNone/>
              <a:defRPr sz="2000"/>
            </a:lvl6pPr>
            <a:lvl7pPr marL="2796810" indent="0">
              <a:buNone/>
              <a:defRPr sz="2000"/>
            </a:lvl7pPr>
            <a:lvl8pPr marL="3262945" indent="0">
              <a:buNone/>
              <a:defRPr sz="2000"/>
            </a:lvl8pPr>
            <a:lvl9pPr marL="3729082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0839" y="5367835"/>
            <a:ext cx="5943600" cy="219820"/>
          </a:xfrm>
        </p:spPr>
        <p:txBody>
          <a:bodyPr/>
          <a:lstStyle>
            <a:lvl1pPr marL="0" indent="0">
              <a:buNone/>
              <a:defRPr sz="1400"/>
            </a:lvl1pPr>
            <a:lvl2pPr marL="466131" indent="0">
              <a:buNone/>
              <a:defRPr sz="1200"/>
            </a:lvl2pPr>
            <a:lvl3pPr marL="932271" indent="0">
              <a:buNone/>
              <a:defRPr sz="1000"/>
            </a:lvl3pPr>
            <a:lvl4pPr marL="1398407" indent="0">
              <a:buNone/>
              <a:defRPr sz="900"/>
            </a:lvl4pPr>
            <a:lvl5pPr marL="1864540" indent="0">
              <a:buNone/>
              <a:defRPr sz="900"/>
            </a:lvl5pPr>
            <a:lvl6pPr marL="2330677" indent="0">
              <a:buNone/>
              <a:defRPr sz="900"/>
            </a:lvl6pPr>
            <a:lvl7pPr marL="2796810" indent="0">
              <a:buNone/>
              <a:defRPr sz="900"/>
            </a:lvl7pPr>
            <a:lvl8pPr marL="3262945" indent="0">
              <a:buNone/>
              <a:defRPr sz="900"/>
            </a:lvl8pPr>
            <a:lvl9pPr marL="372908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7DF59328-0DF7-40D0-95BA-72D4C8779A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8377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7460" y="1299043"/>
            <a:ext cx="2954655" cy="124720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5A90305E-9DF4-44C3-8C87-A4E967872F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300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69691" y="234882"/>
            <a:ext cx="292388" cy="2311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81209" y="234882"/>
            <a:ext cx="1231106" cy="231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oc id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Иллюстрация</a:t>
            </a:r>
            <a:r>
              <a:rPr lang="en-US">
                <a:solidFill>
                  <a:srgbClr val="000000"/>
                </a:solidFill>
              </a:rPr>
              <a:t> </a:t>
            </a:r>
            <a:fld id="{D2FCF91B-6F3F-42F1-9A7B-A4F9B3DE66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7517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46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6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C1E7F-566E-4172-9EF2-5447C323C6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3BF90-FDAE-48F3-92E8-D227D8D3F2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9647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8704-115F-4836-B515-BCB16C8D94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6688-DF59-455E-92B9-FB0165FEEB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71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601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4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2E787-FA37-4AEA-AFBB-2632FFD40A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66ADB-B477-42C3-9F98-C4A8DE8B6A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4211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9312B-66D4-4C4D-84D3-92CEFC6F6D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D7A67-C742-41FB-AC22-742A725C89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976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3F22-7E9C-4FED-AB6B-901FC76FEBB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ADD15-C787-4D6A-8857-94EF3BDA11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7427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A3EC0-4350-4AD6-9CEA-5CDDF4DD6B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B172E-B2B2-40CC-85BA-5B18D0D774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5986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F33E8-B5BD-4033-9740-11423D6671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0444-D678-480F-B746-363552F9CF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3229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430F2-CBE2-41F5-B09C-9748977582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70383-5E72-4231-907B-2159B8DF3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954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B15D6-4423-4432-864F-773ABBFB1A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3CB86-60A2-46BA-84D7-5278528C2E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7565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7B564-BA21-40D2-A545-D5D3D018D1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A4565-B53F-499B-9373-F2F75B5F9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319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4DC75-FEFD-4596-8B2C-7B0A07C053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92F24-809A-4355-B544-E03C3639B3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6022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5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12F70-F5A9-4780-88D1-DD4FA3F2EC52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1F46-20F4-4A0B-ACD5-EBF5991CA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35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5468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3C6F9-29E3-4346-B11D-394F0CA42C98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2D059-F5C2-475F-B471-15A871107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604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3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CA8EC-04B1-4DA1-A761-FE3FDDD3D371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564F3-DEDA-4687-A9BD-104DCFDA56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0500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E2A16-6DAF-40DD-B753-B427C8F3699A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18C38-BF2A-411D-BD89-5CD63A6F7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254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48AFB-F296-4A49-AA6F-1C1F4E661ACB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8747A-4908-48A5-A26B-331A84742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2934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1D619-AC86-4E39-83E9-2C1E3D6E8C0E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A1C36-DE92-4853-B849-FC81716F8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3835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2F900-5A86-4930-ACA3-19BBFD777C3C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DFFA5-0A0C-4277-8C06-0D51C15EB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0066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7788-52CF-4126-BD70-1C07E8B36535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2F41-BE0B-4435-A2F2-4A7E8B0D9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264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D0B8B-09FF-4154-893F-F36359CC2267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6138F-EDAB-4D16-A500-7900CE6A0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1404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7BB7E-FC8A-4DBE-B62E-4F1A8AF834F6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4F668-8A46-453D-A509-930E77375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845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240E9-A7E4-408E-BDF4-4DB8A6CED92D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C9204-B3AC-4011-9BCB-FD92AF1CA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408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8291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44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D398-84F6-44DC-8636-3BE7D3FE9889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F9A2A-5329-4801-A1AA-E3532A4D7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780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30FDF-47E3-4BD9-B4E4-DD2CC0075565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843D0-B7EE-4514-AF04-E014199CC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662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9D5E5-5A3C-4869-8FB2-C690B03CDCC7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D7DA-C10A-4EE0-9472-609026F26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1374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DC42A-E132-4095-B649-FABC0C38CA0F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B1A8-B4B3-47B4-BFE7-A45F60E5C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821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CBC28-35C2-439D-AEB4-067C6D54C284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4A9BD-DD90-460A-A693-6E767D83F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4052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DD3C-FDF6-49FC-82D4-A8C9AE46D718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02EB6-C01B-45BA-A10A-050D7DA6D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0839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4DC5C-040B-4F51-9899-9BAB39DB00F8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AC0C4-533E-460D-9D34-C9ADD9561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6270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4A53-A927-4CF8-B5DF-4800AEA40736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29C6A-94F1-4C53-AD07-36E7A7699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5312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8BF7A-834E-4812-B97E-BEC88287A80E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DB8F-323F-4896-B9AA-00AF4E2EF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9791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F73EA-DDC7-45A1-8D02-9FFF2FA2B248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20BCD-D4A7-4A15-AAA8-8D889B11D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8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525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7D52-CFCF-4A27-97C7-CED4071F93E4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9EC4-9734-4F2B-BBF9-2C42D0007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3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7B74C-12BC-4B7C-BEBA-72006C9FE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8573A-C5C8-4EB6-AF44-0CC1DB875F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164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08FAF-73BD-43CD-A127-1F7D41120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49410-A65C-4305-891E-7C0EB0A981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383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9721E-F029-4BF6-87F3-21D9B2EFC9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0C68A-77D2-44CE-9266-D29856C901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929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4A5DA-2B1E-4FF8-AEAE-B78A16946C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E9D3D-8987-4430-AEA7-EE483D23A1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679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74FCC-4739-44BB-B971-59E9918C31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E1D4-0FA7-4214-B1B0-4FEEDB5C21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82293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8F82-E306-4483-ABE6-19559CD40D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05F66-362F-4684-B166-DF8E327F05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02628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26423-C746-4D35-8898-8376F6C0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ABB5C-1FBC-4119-8388-E4803144E7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9653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EA97E-AF22-48FB-AD4C-03BB89E418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4C2BE-91C8-447B-BB50-C18A113729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706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6A0EF-D9D3-4D27-94C0-82D9EC0C3E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EBBE-09BC-4BD2-85B1-BC7F6338B5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30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5610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F0914-BAE5-460A-A152-2D65193E6D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F28D6-AF15-4972-918F-2A20EA1DD2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7269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4BD8F-BC3A-463F-A9D9-D296DB088B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98B10-4F8B-4A24-BD16-3DB2955E8D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239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B91FBED2-7838-4249-AC49-E91FFCACE98F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3992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D65DED6E-FAF6-4345-8244-B322383E1CE7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5111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9230BD3E-2B98-43EA-B793-098FF94B2E0C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0000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1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1E7164FF-2B6F-4963-A50C-D45C9C6F5645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52926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8C8CF8F-5E4A-48D6-ADAD-668532787197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413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8207FC9C-4F74-4A8F-8009-EC90EE8A0EC5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08766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0F96EF83-7F0D-4A56-A42F-B9F445C0A234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02498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251DB03D-55F0-4DC8-9B67-EC2E0723975B}" type="datetime9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lnSpc>
                <a:spcPct val="86000"/>
              </a:lnSpc>
              <a:spcBef>
                <a:spcPct val="0"/>
              </a:spcBef>
              <a:spcAft>
                <a:spcPct val="0"/>
              </a:spcAft>
            </a:pPr>
            <a:fld id="{778A17EE-02CC-4A53-BB42-CD548AA167B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54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16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15.xml"/><Relationship Id="rId9" Type="http://schemas.openxmlformats.org/officeDocument/2006/relationships/vmlDrawing" Target="../drawings/vmlDrawing1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slideLayout" Target="../slideLayouts/slideLayout21.xml"/><Relationship Id="rId7" Type="http://schemas.openxmlformats.org/officeDocument/2006/relationships/vmlDrawing" Target="../drawings/vmlDrawing4.v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3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22.xml"/><Relationship Id="rId9" Type="http://schemas.openxmlformats.org/officeDocument/2006/relationships/oleObject" Target="../embeddings/oleObject4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9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F0A53-8947-4446-8A76-DD5D33DCEA14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9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9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1DE4A-35D1-49BF-8C88-049B27612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87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600205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7AF19-3856-4A91-B907-F770E046E3B1}" type="datetime9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 14:31:32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1" y="635635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1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17EE-02CC-4A53-BB42-CD548AA167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1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7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63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775713381"/>
              </p:ext>
            </p:extLst>
          </p:nvPr>
        </p:nvGraphicFramePr>
        <p:xfrm>
          <a:off x="2" y="0"/>
          <a:ext cx="175483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" y="0"/>
                        <a:ext cx="175483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5673" y="1990687"/>
            <a:ext cx="4755582" cy="251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Text</a:t>
            </a:r>
            <a:endParaRPr lang="ru-RU" dirty="0" smtClean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31636" y="339498"/>
            <a:ext cx="9202313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ru-RU" dirty="0" smtClean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31612" y="27536"/>
            <a:ext cx="8592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defTabSz="84514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31614" y="725731"/>
            <a:ext cx="924103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605679" y="1150019"/>
            <a:ext cx="4713466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defTabSz="84514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84514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2" name="Freeform 21"/>
          <p:cNvSpPr>
            <a:spLocks/>
          </p:cNvSpPr>
          <p:nvPr userDrawn="1"/>
        </p:nvSpPr>
        <p:spPr>
          <a:xfrm flipH="1">
            <a:off x="9252335" y="6428785"/>
            <a:ext cx="584742" cy="430852"/>
          </a:xfrm>
          <a:custGeom>
            <a:avLst/>
            <a:gdLst>
              <a:gd name="connsiteX0" fmla="*/ 0 w 1022350"/>
              <a:gd name="connsiteY0" fmla="*/ 361950 h 361950"/>
              <a:gd name="connsiteX1" fmla="*/ 1022350 w 1022350"/>
              <a:gd name="connsiteY1" fmla="*/ 361950 h 361950"/>
              <a:gd name="connsiteX2" fmla="*/ 1022350 w 1022350"/>
              <a:gd name="connsiteY2" fmla="*/ 0 h 361950"/>
              <a:gd name="connsiteX3" fmla="*/ 444500 w 1022350"/>
              <a:gd name="connsiteY3" fmla="*/ 0 h 361950"/>
              <a:gd name="connsiteX4" fmla="*/ 0 w 1022350"/>
              <a:gd name="connsiteY4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2350" h="361950">
                <a:moveTo>
                  <a:pt x="0" y="361950"/>
                </a:moveTo>
                <a:lnTo>
                  <a:pt x="1022350" y="361950"/>
                </a:lnTo>
                <a:lnTo>
                  <a:pt x="1022350" y="0"/>
                </a:lnTo>
                <a:lnTo>
                  <a:pt x="444500" y="0"/>
                </a:lnTo>
                <a:lnTo>
                  <a:pt x="0" y="361950"/>
                </a:lnTo>
                <a:close/>
              </a:path>
            </a:pathLst>
          </a:custGeom>
          <a:solidFill>
            <a:srgbClr val="91760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234" tIns="43151" rIns="86234" bIns="43151" rtlCol="0" anchor="ctr">
            <a:noAutofit/>
          </a:bodyPr>
          <a:lstStyle/>
          <a:p>
            <a:pPr algn="ctr" defTabSz="845140" fontAlgn="base">
              <a:spcBef>
                <a:spcPct val="0"/>
              </a:spcBef>
              <a:spcAft>
                <a:spcPct val="0"/>
              </a:spcAft>
            </a:pPr>
            <a:endParaRPr lang="ru-RU" sz="1600" dirty="0" err="1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>
            <a:spLocks/>
          </p:cNvSpPr>
          <p:nvPr userDrawn="1"/>
        </p:nvSpPr>
        <p:spPr>
          <a:xfrm flipH="1">
            <a:off x="825" y="6428785"/>
            <a:ext cx="9192446" cy="43085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234" tIns="43151" rIns="86234" bIns="43151" rtlCol="0" anchor="ctr">
            <a:noAutofit/>
          </a:bodyPr>
          <a:lstStyle/>
          <a:p>
            <a:pPr algn="ctr" defTabSz="845140" fontAlgn="base">
              <a:spcBef>
                <a:spcPct val="0"/>
              </a:spcBef>
              <a:spcAft>
                <a:spcPct val="0"/>
              </a:spcAft>
            </a:pPr>
            <a:endParaRPr lang="ru-RU" sz="1600" dirty="0" err="1">
              <a:solidFill>
                <a:srgbClr val="000000"/>
              </a:solidFill>
            </a:endParaRPr>
          </a:p>
        </p:txBody>
      </p:sp>
      <p:sp>
        <p:nvSpPr>
          <p:cNvPr id="25" name="Slide Number"/>
          <p:cNvSpPr txBox="1">
            <a:spLocks/>
          </p:cNvSpPr>
          <p:nvPr userDrawn="1"/>
        </p:nvSpPr>
        <p:spPr>
          <a:xfrm>
            <a:off x="9372645" y="6566446"/>
            <a:ext cx="230760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defTabSz="845140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FFFFFF"/>
                </a:solidFill>
              </a:rPr>
              <a:pPr defTabSz="84514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31617" y="6203623"/>
            <a:ext cx="8951373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 smtClean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31617" y="6565687"/>
            <a:ext cx="8951373" cy="15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574871" indent="-574871" defTabSz="844327" fontAlgn="base">
              <a:spcBef>
                <a:spcPct val="0"/>
              </a:spcBef>
              <a:spcAft>
                <a:spcPct val="0"/>
              </a:spcAft>
              <a:tabLst>
                <a:tab pos="577866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31614" y="670099"/>
            <a:ext cx="9241033" cy="48277"/>
            <a:chOff x="119063" y="656709"/>
            <a:chExt cx="8359877" cy="47316"/>
          </a:xfrm>
        </p:grpSpPr>
        <p:sp>
          <p:nvSpPr>
            <p:cNvPr id="29" name="Rectangle 27"/>
            <p:cNvSpPr>
              <a:spLocks/>
            </p:cNvSpPr>
            <p:nvPr userDrawn="1"/>
          </p:nvSpPr>
          <p:spPr>
            <a:xfrm>
              <a:off x="119063" y="656709"/>
              <a:ext cx="8344475" cy="18000"/>
            </a:xfrm>
            <a:custGeom>
              <a:avLst/>
              <a:gdLst>
                <a:gd name="connsiteX0" fmla="*/ 0 w 8279380"/>
                <a:gd name="connsiteY0" fmla="*/ 0 h 10800"/>
                <a:gd name="connsiteX1" fmla="*/ 8279380 w 8279380"/>
                <a:gd name="connsiteY1" fmla="*/ 0 h 10800"/>
                <a:gd name="connsiteX2" fmla="*/ 8279380 w 8279380"/>
                <a:gd name="connsiteY2" fmla="*/ 10800 h 10800"/>
                <a:gd name="connsiteX3" fmla="*/ 0 w 8279380"/>
                <a:gd name="connsiteY3" fmla="*/ 10800 h 10800"/>
                <a:gd name="connsiteX4" fmla="*/ 0 w 8279380"/>
                <a:gd name="connsiteY4" fmla="*/ 0 h 10800"/>
                <a:gd name="connsiteX0" fmla="*/ 0 w 8293668"/>
                <a:gd name="connsiteY0" fmla="*/ 0 h 13181"/>
                <a:gd name="connsiteX1" fmla="*/ 8279380 w 8293668"/>
                <a:gd name="connsiteY1" fmla="*/ 0 h 13181"/>
                <a:gd name="connsiteX2" fmla="*/ 8293668 w 8293668"/>
                <a:gd name="connsiteY2" fmla="*/ 13181 h 13181"/>
                <a:gd name="connsiteX3" fmla="*/ 0 w 8293668"/>
                <a:gd name="connsiteY3" fmla="*/ 10800 h 13181"/>
                <a:gd name="connsiteX4" fmla="*/ 0 w 8293668"/>
                <a:gd name="connsiteY4" fmla="*/ 0 h 1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3668" h="13181">
                  <a:moveTo>
                    <a:pt x="0" y="0"/>
                  </a:moveTo>
                  <a:lnTo>
                    <a:pt x="8279380" y="0"/>
                  </a:lnTo>
                  <a:lnTo>
                    <a:pt x="8293668" y="13181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45140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err="1">
                <a:solidFill>
                  <a:srgbClr val="000000"/>
                </a:solidFill>
              </a:endParaRPr>
            </a:p>
          </p:txBody>
        </p:sp>
        <p:sp>
          <p:nvSpPr>
            <p:cNvPr id="30" name="Rectangle 27"/>
            <p:cNvSpPr>
              <a:spLocks/>
            </p:cNvSpPr>
            <p:nvPr userDrawn="1"/>
          </p:nvSpPr>
          <p:spPr>
            <a:xfrm>
              <a:off x="119063" y="686025"/>
              <a:ext cx="8359877" cy="18000"/>
            </a:xfrm>
            <a:custGeom>
              <a:avLst/>
              <a:gdLst>
                <a:gd name="connsiteX0" fmla="*/ 0 w 8279380"/>
                <a:gd name="connsiteY0" fmla="*/ 0 h 10800"/>
                <a:gd name="connsiteX1" fmla="*/ 8279380 w 8279380"/>
                <a:gd name="connsiteY1" fmla="*/ 0 h 10800"/>
                <a:gd name="connsiteX2" fmla="*/ 8279380 w 8279380"/>
                <a:gd name="connsiteY2" fmla="*/ 10800 h 10800"/>
                <a:gd name="connsiteX3" fmla="*/ 0 w 8279380"/>
                <a:gd name="connsiteY3" fmla="*/ 10800 h 10800"/>
                <a:gd name="connsiteX4" fmla="*/ 0 w 8279380"/>
                <a:gd name="connsiteY4" fmla="*/ 0 h 10800"/>
                <a:gd name="connsiteX0" fmla="*/ 0 w 8293668"/>
                <a:gd name="connsiteY0" fmla="*/ 0 h 13181"/>
                <a:gd name="connsiteX1" fmla="*/ 8279380 w 8293668"/>
                <a:gd name="connsiteY1" fmla="*/ 0 h 13181"/>
                <a:gd name="connsiteX2" fmla="*/ 8293668 w 8293668"/>
                <a:gd name="connsiteY2" fmla="*/ 13181 h 13181"/>
                <a:gd name="connsiteX3" fmla="*/ 0 w 8293668"/>
                <a:gd name="connsiteY3" fmla="*/ 10800 h 13181"/>
                <a:gd name="connsiteX4" fmla="*/ 0 w 8293668"/>
                <a:gd name="connsiteY4" fmla="*/ 0 h 1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3668" h="13181">
                  <a:moveTo>
                    <a:pt x="0" y="0"/>
                  </a:moveTo>
                  <a:lnTo>
                    <a:pt x="8279380" y="0"/>
                  </a:lnTo>
                  <a:lnTo>
                    <a:pt x="8293668" y="13181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8A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45140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err="1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7" t="4120" r="28728" b="8842"/>
          <a:stretch/>
        </p:blipFill>
        <p:spPr>
          <a:xfrm>
            <a:off x="9415839" y="88225"/>
            <a:ext cx="429635" cy="5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2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hf hdr="0" ftr="0" dt="0"/>
  <p:txStyles>
    <p:titleStyle>
      <a:lvl1pPr algn="l" defTabSz="844327" rtl="0" eaLnBrk="1" fontAlgn="base" hangingPunct="1">
        <a:spcBef>
          <a:spcPct val="0"/>
        </a:spcBef>
        <a:spcAft>
          <a:spcPct val="0"/>
        </a:spcAft>
        <a:tabLst>
          <a:tab pos="336840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31081"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862286"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293453"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724612" algn="l" defTabSz="844327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82650" indent="-181156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31081" indent="-247029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579363" indent="-146698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07101" indent="-122771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07101" indent="-122771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07101" indent="-122771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07101" indent="-122771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07101" indent="-122771" algn="l" defTabSz="84432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1081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62286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3453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4612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55747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86906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18051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9200" algn="l" defTabSz="862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8"/>
            </p:custDataLst>
            <p:extLst/>
          </p:nvPr>
        </p:nvGraphicFramePr>
        <p:xfrm>
          <a:off x="2" y="0"/>
          <a:ext cx="175483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" y="0"/>
                        <a:ext cx="175483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5670" y="1990673"/>
            <a:ext cx="47555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Text</a:t>
            </a:r>
            <a:endParaRPr lang="ru-RU" dirty="0" smtClean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31614" y="330050"/>
            <a:ext cx="920231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ru-RU" dirty="0" smtClean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31613" y="27536"/>
            <a:ext cx="92012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808080"/>
                </a:solidFill>
              </a:rPr>
              <a:t>TRACKER</a:t>
            </a:r>
            <a:endParaRPr lang="ru-RU" sz="1500" dirty="0">
              <a:solidFill>
                <a:srgbClr val="808080"/>
              </a:solidFill>
            </a:endParaRP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31619" y="725729"/>
            <a:ext cx="924103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700" dirty="0" smtClean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605670" y="1127342"/>
            <a:ext cx="4713466" cy="540994"/>
            <a:chOff x="915" y="696"/>
            <a:chExt cx="2686" cy="334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696"/>
              <a:ext cx="2686" cy="334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700" b="1" dirty="0" smtClean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700" dirty="0" smtClean="0">
                  <a:solidFill>
                    <a:srgbClr val="808080"/>
                  </a:solidFill>
                </a:rPr>
                <a:t>Unit of measure</a:t>
              </a:r>
              <a:endParaRPr lang="ru-RU" sz="1700" dirty="0">
                <a:solidFill>
                  <a:srgbClr val="808080"/>
                </a:solidFill>
              </a:endParaRPr>
            </a:p>
          </p:txBody>
        </p:sp>
      </p:grpSp>
      <p:sp>
        <p:nvSpPr>
          <p:cNvPr id="25" name="Slide Number"/>
          <p:cNvSpPr txBox="1">
            <a:spLocks/>
          </p:cNvSpPr>
          <p:nvPr userDrawn="1"/>
        </p:nvSpPr>
        <p:spPr>
          <a:xfrm>
            <a:off x="9372651" y="6566446"/>
            <a:ext cx="23075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31624" y="6189913"/>
            <a:ext cx="8951373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dirty="0" smtClean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31624" y="6559627"/>
            <a:ext cx="8951373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651458" indent="-651458" defTabSz="956829" fontAlgn="base">
              <a:spcBef>
                <a:spcPct val="0"/>
              </a:spcBef>
              <a:spcAft>
                <a:spcPct val="0"/>
              </a:spcAft>
              <a:tabLst>
                <a:tab pos="654851" algn="l"/>
              </a:tabLst>
            </a:pPr>
            <a:r>
              <a:rPr lang="ru-RU" sz="1100" dirty="0" smtClean="0">
                <a:solidFill>
                  <a:srgbClr val="000000"/>
                </a:solidFill>
              </a:rPr>
              <a:t>ИСТОЧНИК: источник</a:t>
            </a:r>
            <a:endParaRPr lang="ru-RU" sz="110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7" t="4120" r="28728" b="8842"/>
          <a:stretch/>
        </p:blipFill>
        <p:spPr>
          <a:xfrm>
            <a:off x="9415841" y="87481"/>
            <a:ext cx="429635" cy="5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</p:sldLayoutIdLst>
  <p:hf hdr="0" ftr="0" dt="0"/>
  <p:txStyles>
    <p:titleStyle>
      <a:lvl1pPr algn="l" defTabSz="956829" rtl="0" eaLnBrk="1" fontAlgn="base" hangingPunct="1">
        <a:spcBef>
          <a:spcPct val="0"/>
        </a:spcBef>
        <a:spcAft>
          <a:spcPct val="0"/>
        </a:spcAft>
        <a:tabLst>
          <a:tab pos="381713" algn="l"/>
        </a:tabLs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88594"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77187"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465782"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954374" algn="l" defTabSz="956829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206973" indent="-205278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700">
          <a:solidFill>
            <a:schemeClr val="tx1"/>
          </a:solidFill>
          <a:latin typeface="+mn-lt"/>
        </a:defRPr>
      </a:lvl2pPr>
      <a:lvl3pPr marL="488594" indent="-279924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700">
          <a:solidFill>
            <a:schemeClr val="tx1"/>
          </a:solidFill>
          <a:latin typeface="+mn-lt"/>
        </a:defRPr>
      </a:lvl3pPr>
      <a:lvl4pPr marL="656548" indent="-166257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700">
          <a:solidFill>
            <a:schemeClr val="tx1"/>
          </a:solidFill>
          <a:latin typeface="+mn-lt"/>
        </a:defRPr>
      </a:lvl4pPr>
      <a:lvl5pPr marL="801293" indent="-139113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700">
          <a:solidFill>
            <a:schemeClr val="tx1"/>
          </a:solidFill>
          <a:latin typeface="+mn-lt"/>
        </a:defRPr>
      </a:lvl5pPr>
      <a:lvl6pPr marL="801293" indent="-139113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700">
          <a:solidFill>
            <a:schemeClr val="tx1"/>
          </a:solidFill>
          <a:latin typeface="+mn-lt"/>
        </a:defRPr>
      </a:lvl6pPr>
      <a:lvl7pPr marL="801293" indent="-139113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700">
          <a:solidFill>
            <a:schemeClr val="tx1"/>
          </a:solidFill>
          <a:latin typeface="+mn-lt"/>
        </a:defRPr>
      </a:lvl7pPr>
      <a:lvl8pPr marL="801293" indent="-139113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700">
          <a:solidFill>
            <a:schemeClr val="tx1"/>
          </a:solidFill>
          <a:latin typeface="+mn-lt"/>
        </a:defRPr>
      </a:lvl8pPr>
      <a:lvl9pPr marL="801293" indent="-139113" algn="l" defTabSz="95682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8594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77187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65782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54374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42968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31560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154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08747" algn="l" defTabSz="97718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40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CD5574-AE3E-4B16-9C8E-35E4427C6E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4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40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A0AD7C-8B46-428C-81F3-239F3EDBCA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4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doc id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658506" y="37268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800" b="0">
                <a:solidFill>
                  <a:srgbClr val="000000"/>
                </a:solidFill>
              </a:defRPr>
            </a:lvl1pPr>
          </a:lstStyle>
          <a:p>
            <a:pPr defTabSz="913722" fontAlgn="base">
              <a:spcBef>
                <a:spcPct val="0"/>
              </a:spcBef>
              <a:spcAft>
                <a:spcPct val="0"/>
              </a:spcAft>
            </a:pPr>
            <a:endParaRPr lang="ru-RU"/>
          </a:p>
        </p:txBody>
      </p:sp>
      <p:sp>
        <p:nvSpPr>
          <p:cNvPr id="1030" name="pg num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94893" y="6644254"/>
            <a:ext cx="2063676" cy="18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/>
            </a:lvl1pPr>
          </a:lstStyle>
          <a:p>
            <a:pPr defTabSz="913722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Иллюстрация</a:t>
            </a:r>
            <a:r>
              <a:rPr lang="en-US" b="1" smtClean="0">
                <a:solidFill>
                  <a:srgbClr val="000000"/>
                </a:solidFill>
              </a:rPr>
              <a:t> </a:t>
            </a:r>
            <a:fld id="{D59779CF-5C54-4DD4-BA7D-591E5CD28BFA}" type="slidenum">
              <a:rPr lang="en-US" b="1" smtClean="0">
                <a:solidFill>
                  <a:srgbClr val="000000"/>
                </a:solidFill>
              </a:rPr>
              <a:pPr defTabSz="91372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1621" y="234880"/>
            <a:ext cx="9526956" cy="298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131" y="1299043"/>
            <a:ext cx="9526956" cy="124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76806" name="McK Slide Elements"/>
          <p:cNvGrpSpPr>
            <a:grpSpLocks/>
          </p:cNvGrpSpPr>
          <p:nvPr/>
        </p:nvGrpSpPr>
        <p:grpSpPr bwMode="auto">
          <a:xfrm>
            <a:off x="135131" y="542615"/>
            <a:ext cx="9526956" cy="6287850"/>
            <a:chOff x="77" y="335"/>
            <a:chExt cx="5429" cy="3882"/>
          </a:xfrm>
        </p:grpSpPr>
        <p:sp>
          <p:nvSpPr>
            <p:cNvPr id="1032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4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1033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1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22211" indent="-822211" defTabSz="912847" fontAlgn="base">
                <a:spcBef>
                  <a:spcPct val="0"/>
                </a:spcBef>
                <a:spcAft>
                  <a:spcPct val="0"/>
                </a:spcAft>
                <a:tabLst>
                  <a:tab pos="731573" algn="r"/>
                </a:tabLst>
                <a:defRPr/>
              </a:pPr>
              <a:r>
                <a:rPr lang="ru-RU" sz="1200">
                  <a:solidFill>
                    <a:srgbClr val="000000"/>
                  </a:solidFill>
                </a:rPr>
                <a:t>	</a:t>
              </a:r>
              <a:r>
                <a:rPr lang="en-US" sz="1200">
                  <a:solidFill>
                    <a:srgbClr val="000000"/>
                  </a:solidFill>
                </a:rPr>
                <a:t>*</a:t>
              </a:r>
              <a:r>
                <a:rPr lang="ru-RU" sz="1200">
                  <a:solidFill>
                    <a:srgbClr val="000000"/>
                  </a:solidFill>
                </a:rPr>
                <a:t>	Сноска</a:t>
              </a:r>
              <a:endParaRPr lang="en-US" sz="1200">
                <a:solidFill>
                  <a:srgbClr val="000000"/>
                </a:solidFill>
              </a:endParaRPr>
            </a:p>
            <a:p>
              <a:pPr marL="822211" indent="-822211" defTabSz="912847" fontAlgn="base">
                <a:spcBef>
                  <a:spcPct val="20000"/>
                </a:spcBef>
                <a:spcAft>
                  <a:spcPct val="0"/>
                </a:spcAft>
                <a:tabLst>
                  <a:tab pos="731573" algn="r"/>
                </a:tabLst>
                <a:defRPr/>
              </a:pPr>
              <a:r>
                <a:rPr lang="ru-RU" sz="1200">
                  <a:solidFill>
                    <a:srgbClr val="000000"/>
                  </a:solidFill>
                </a:rPr>
                <a:t>	Источник</a:t>
              </a:r>
              <a:r>
                <a:rPr lang="en-US" sz="1200">
                  <a:solidFill>
                    <a:srgbClr val="000000"/>
                  </a:solidFill>
                </a:rPr>
                <a:t>:</a:t>
              </a:r>
              <a:r>
                <a:rPr lang="ru-RU" sz="1200">
                  <a:solidFill>
                    <a:srgbClr val="000000"/>
                  </a:solidFill>
                </a:rPr>
                <a:t>	Источник</a:t>
              </a:r>
              <a:endParaRPr lang="en-US" sz="1200">
                <a:solidFill>
                  <a:srgbClr val="000000"/>
                </a:solidFill>
              </a:endParaRPr>
            </a:p>
          </p:txBody>
        </p:sp>
      </p:grpSp>
      <p:sp>
        <p:nvSpPr>
          <p:cNvPr id="1052" name="Working Draft" hidden="1"/>
          <p:cNvSpPr txBox="1">
            <a:spLocks noChangeArrowheads="1"/>
          </p:cNvSpPr>
          <p:nvPr/>
        </p:nvSpPr>
        <p:spPr bwMode="auto">
          <a:xfrm rot="5400000">
            <a:off x="8964004" y="2764961"/>
            <a:ext cx="172964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372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600">
                <a:solidFill>
                  <a:srgbClr val="000000"/>
                </a:solidFill>
              </a:rPr>
              <a:t>Working Draft - Last Modified 22.12.2008 06:07:47</a:t>
            </a:r>
            <a:endParaRPr lang="en-US" sz="600">
              <a:solidFill>
                <a:srgbClr val="000000"/>
              </a:solidFill>
            </a:endParaRPr>
          </a:p>
        </p:txBody>
      </p:sp>
      <p:sp>
        <p:nvSpPr>
          <p:cNvPr id="1053" name="Printed" hidden="1"/>
          <p:cNvSpPr txBox="1">
            <a:spLocks noChangeArrowheads="1"/>
          </p:cNvSpPr>
          <p:nvPr/>
        </p:nvSpPr>
        <p:spPr bwMode="auto">
          <a:xfrm rot="5400000">
            <a:off x="9340702" y="3931163"/>
            <a:ext cx="97622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372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Printed 15.12.2008 16:58:45</a:t>
            </a:r>
          </a:p>
        </p:txBody>
      </p:sp>
    </p:spTree>
    <p:extLst>
      <p:ext uri="{BB962C8B-B14F-4D97-AF65-F5344CB8AC3E}">
        <p14:creationId xmlns:p14="http://schemas.microsoft.com/office/powerpoint/2010/main" val="428891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53" r:id="rId12"/>
  </p:sldLayoutIdLst>
  <p:hf hdr="0" ftr="0" dt="0"/>
  <p:txStyles>
    <p:titleStyle>
      <a:lvl1pPr algn="l" defTabSz="912847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2847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2pPr>
      <a:lvl3pPr algn="l" defTabSz="912847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3pPr>
      <a:lvl4pPr algn="l" defTabSz="912847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4pPr>
      <a:lvl5pPr algn="l" defTabSz="912847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5pPr>
      <a:lvl6pPr marL="466131" algn="l" defTabSz="912847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6pPr>
      <a:lvl7pPr marL="932271" algn="l" defTabSz="912847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7pPr>
      <a:lvl8pPr marL="1398407" algn="l" defTabSz="912847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8pPr>
      <a:lvl9pPr marL="1864540" algn="l" defTabSz="912847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pitchFamily="34" charset="0"/>
        </a:defRPr>
      </a:lvl9pPr>
    </p:titleStyle>
    <p:bodyStyle>
      <a:lvl1pPr marL="349601" indent="-349601" algn="l" defTabSz="912847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7286" indent="-145667" algn="l" defTabSz="912847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301046" indent="-152142" algn="l" defTabSz="912847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40240" indent="-137574" algn="l" defTabSz="912847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94000" indent="-152142" algn="l" defTabSz="912847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60136" indent="-152142" algn="l" defTabSz="912847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26268" indent="-152142" algn="l" defTabSz="912847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92405" indent="-152142" algn="l" defTabSz="912847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58541" indent="-152142" algn="l" defTabSz="912847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131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271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407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4540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0677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6810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2945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9082" algn="l" defTabSz="932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4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9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FE6981-2DF4-4EAA-867E-6116A7DCB3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9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9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6DB1F2-339D-4FBA-9DAF-B7D1B151C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023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4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8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563641-75F8-4C2C-83AB-37500F180772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8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8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252444-8C68-4BBC-B2B0-E6D8B7287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57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4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7AEA83-8F23-47D6-816B-536E4C36029D}" type="datetimeFigureOut">
              <a:rPr lang="ru-RU"/>
              <a:pPr>
                <a:defRPr/>
              </a:pPr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BF52C3-0315-4EE5-B131-FF9D16DAA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99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4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F1965-A6CF-4F43-B171-1D46956B32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415C23-D37B-44DB-AD17-B23F771E98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11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russia-today.ru/2004/no_17/pict/17_SF_4.jpg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hyperlink" Target="http://www.b-port.com/news/archive/2006-06-08-17/full.jpg" TargetMode="External"/><Relationship Id="rId9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tags" Target="../tags/tag17.xml"/><Relationship Id="rId7" Type="http://schemas.openxmlformats.org/officeDocument/2006/relationships/image" Target="../media/image33.emf"/><Relationship Id="rId2" Type="http://schemas.openxmlformats.org/officeDocument/2006/relationships/tags" Target="../tags/tag1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26" Type="http://schemas.openxmlformats.org/officeDocument/2006/relationships/notesSlide" Target="../notesSlides/notesSlide3.xml"/><Relationship Id="rId3" Type="http://schemas.openxmlformats.org/officeDocument/2006/relationships/tags" Target="../tags/tag19.xml"/><Relationship Id="rId21" Type="http://schemas.openxmlformats.org/officeDocument/2006/relationships/tags" Target="../tags/tag37.xml"/><Relationship Id="rId34" Type="http://schemas.openxmlformats.org/officeDocument/2006/relationships/image" Target="../media/image40.jpeg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5" Type="http://schemas.openxmlformats.org/officeDocument/2006/relationships/slideLayout" Target="../slideLayouts/slideLayout37.xml"/><Relationship Id="rId33" Type="http://schemas.openxmlformats.org/officeDocument/2006/relationships/image" Target="../media/image39.jpeg"/><Relationship Id="rId38" Type="http://schemas.openxmlformats.org/officeDocument/2006/relationships/image" Target="../media/image43.png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tags" Target="../tags/tag36.xml"/><Relationship Id="rId29" Type="http://schemas.openxmlformats.org/officeDocument/2006/relationships/hyperlink" Target="http://en.wikipedia.org/wiki/Image:08168_at_Shackerstone_Station.jpg" TargetMode="External"/><Relationship Id="rId1" Type="http://schemas.openxmlformats.org/officeDocument/2006/relationships/vmlDrawing" Target="../drawings/vmlDrawing8.v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24" Type="http://schemas.openxmlformats.org/officeDocument/2006/relationships/tags" Target="../tags/tag40.xml"/><Relationship Id="rId32" Type="http://schemas.openxmlformats.org/officeDocument/2006/relationships/image" Target="../media/image38.jpeg"/><Relationship Id="rId37" Type="http://schemas.openxmlformats.org/officeDocument/2006/relationships/image" Target="../media/image42.jpeg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23" Type="http://schemas.openxmlformats.org/officeDocument/2006/relationships/tags" Target="../tags/tag39.xml"/><Relationship Id="rId28" Type="http://schemas.openxmlformats.org/officeDocument/2006/relationships/image" Target="../media/image35.jpeg"/><Relationship Id="rId36" Type="http://schemas.openxmlformats.org/officeDocument/2006/relationships/image" Target="../media/image41.jpeg"/><Relationship Id="rId10" Type="http://schemas.openxmlformats.org/officeDocument/2006/relationships/tags" Target="../tags/tag26.xml"/><Relationship Id="rId19" Type="http://schemas.openxmlformats.org/officeDocument/2006/relationships/tags" Target="../tags/tag35.xml"/><Relationship Id="rId31" Type="http://schemas.openxmlformats.org/officeDocument/2006/relationships/image" Target="../media/image37.png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Relationship Id="rId22" Type="http://schemas.openxmlformats.org/officeDocument/2006/relationships/tags" Target="../tags/tag38.xml"/><Relationship Id="rId27" Type="http://schemas.openxmlformats.org/officeDocument/2006/relationships/oleObject" Target="../embeddings/oleObject8.bin"/><Relationship Id="rId30" Type="http://schemas.openxmlformats.org/officeDocument/2006/relationships/image" Target="../media/image36.jpeg"/><Relationship Id="rId35" Type="http://schemas.openxmlformats.org/officeDocument/2006/relationships/hyperlink" Target="http://upload.wikimedia.org/wikipedia/commons/0/09/Astana-Station-7759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9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8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431" y="2348937"/>
            <a:ext cx="7044994" cy="19567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Реформа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железнодорожном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транспорте РК</a:t>
            </a:r>
          </a:p>
        </p:txBody>
      </p: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0" y="260350"/>
            <a:ext cx="9904280" cy="1714500"/>
            <a:chOff x="0" y="1000125"/>
            <a:chExt cx="9144000" cy="1714500"/>
          </a:xfrm>
        </p:grpSpPr>
        <p:grpSp>
          <p:nvGrpSpPr>
            <p:cNvPr id="6" name="Группа 17"/>
            <p:cNvGrpSpPr>
              <a:grpSpLocks/>
            </p:cNvGrpSpPr>
            <p:nvPr/>
          </p:nvGrpSpPr>
          <p:grpSpPr bwMode="auto">
            <a:xfrm>
              <a:off x="0" y="1000125"/>
              <a:ext cx="9144000" cy="1714500"/>
              <a:chOff x="0" y="1000108"/>
              <a:chExt cx="9906000" cy="1714512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1000108"/>
                <a:ext cx="9906000" cy="171451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1101">
                  <a:defRPr/>
                </a:pPr>
                <a:endParaRPr lang="ru-RU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9" name="Picture 19" descr="ЛОк"/>
              <p:cNvPicPr>
                <a:picLocks noChangeAspect="1" noChangeArrowheads="1"/>
              </p:cNvPicPr>
              <p:nvPr/>
            </p:nvPicPr>
            <p:blipFill>
              <a:blip r:embed="rId2">
                <a:lum bright="-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2617" y="1076384"/>
                <a:ext cx="1815102" cy="1443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19" descr="98424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55570" y="1076384"/>
                <a:ext cx="2150430" cy="1440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6" descr="Картинка 3 из 43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4744" y="1076384"/>
                <a:ext cx="2095479" cy="1438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8" descr="Картинка 31 из 1012">
                <a:hlinkClick r:id="rId6"/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38641" y="1076384"/>
                <a:ext cx="1917748" cy="1440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" name="Picture 3" descr="C:\Documents and Settings\Bekmagambetov_M.KTZH\Рабочий стол\060110\e33a0001.jpg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6400"/>
              <a:ext cx="180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4" name="Прямая соединительная линия 13"/>
          <p:cNvCxnSpPr/>
          <p:nvPr/>
        </p:nvCxnSpPr>
        <p:spPr>
          <a:xfrm>
            <a:off x="4952140" y="6318250"/>
            <a:ext cx="4642632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5"/>
          <p:cNvSpPr>
            <a:spLocks noChangeArrowheads="1"/>
          </p:cNvSpPr>
          <p:nvPr/>
        </p:nvSpPr>
        <p:spPr bwMode="auto">
          <a:xfrm>
            <a:off x="4879955" y="6377050"/>
            <a:ext cx="4787069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10" tIns="45570" rIns="91110" bIns="45570">
            <a:spAutoFit/>
          </a:bodyPr>
          <a:lstStyle>
            <a:lvl1pPr defTabSz="908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Варшава</a:t>
            </a:r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, 201</a:t>
            </a:r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7 год</a:t>
            </a:r>
            <a:endParaRPr lang="ru-RU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Группа 29"/>
          <p:cNvGrpSpPr>
            <a:grpSpLocks/>
          </p:cNvGrpSpPr>
          <p:nvPr/>
        </p:nvGrpSpPr>
        <p:grpSpPr bwMode="auto">
          <a:xfrm>
            <a:off x="139280" y="6007162"/>
            <a:ext cx="4348598" cy="708025"/>
            <a:chOff x="129196" y="6007262"/>
            <a:chExt cx="4014176" cy="707886"/>
          </a:xfrm>
        </p:grpSpPr>
        <p:sp>
          <p:nvSpPr>
            <p:cNvPr id="17" name="TextBox 30"/>
            <p:cNvSpPr txBox="1">
              <a:spLocks noChangeArrowheads="1"/>
            </p:cNvSpPr>
            <p:nvPr/>
          </p:nvSpPr>
          <p:spPr bwMode="auto">
            <a:xfrm>
              <a:off x="2071670" y="6007262"/>
              <a:ext cx="2071702" cy="553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000" dirty="0">
                  <a:solidFill>
                    <a:srgbClr val="000000"/>
                  </a:solidFill>
                  <a:latin typeface="Arial" panose="020B0604020202020204" pitchFamily="34" charset="0"/>
                </a:rPr>
                <a:t>Management System is certified for compliance with international standards</a:t>
              </a:r>
              <a:endParaRPr lang="ru-RU" sz="1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Группа 22"/>
            <p:cNvGrpSpPr>
              <a:grpSpLocks/>
            </p:cNvGrpSpPr>
            <p:nvPr/>
          </p:nvGrpSpPr>
          <p:grpSpPr bwMode="auto">
            <a:xfrm>
              <a:off x="129196" y="6072206"/>
              <a:ext cx="1324767" cy="396000"/>
              <a:chOff x="129197" y="5572140"/>
              <a:chExt cx="1324767" cy="396000"/>
            </a:xfrm>
          </p:grpSpPr>
          <p:pic>
            <p:nvPicPr>
              <p:cNvPr id="24" name="Рисунок 37" descr="D:\2011\December\ИСМ - SGS\исм лого\SGS_OHSAS 18001_TCL_HR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197" y="5572140"/>
                <a:ext cx="427386" cy="39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Рисунок 38" descr="D:\2011\December\ИСМ - SGS\исм лого\SGS ISO 9001 logo.jp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514" y="5572140"/>
                <a:ext cx="484371" cy="39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Рисунок 39" descr="D:\2011\December\ИСМ - SGS\исм лого\SGS_ISO 14001_TCL_HR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6578" y="5572140"/>
                <a:ext cx="427386" cy="39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" name="Группа 21"/>
            <p:cNvGrpSpPr>
              <a:grpSpLocks/>
            </p:cNvGrpSpPr>
            <p:nvPr/>
          </p:nvGrpSpPr>
          <p:grpSpPr bwMode="auto">
            <a:xfrm>
              <a:off x="1500166" y="6031148"/>
              <a:ext cx="571504" cy="684000"/>
              <a:chOff x="61358" y="5954450"/>
              <a:chExt cx="571504" cy="684000"/>
            </a:xfrm>
          </p:grpSpPr>
          <p:grpSp>
            <p:nvGrpSpPr>
              <p:cNvPr id="20" name="Группа 19"/>
              <p:cNvGrpSpPr>
                <a:grpSpLocks/>
              </p:cNvGrpSpPr>
              <p:nvPr/>
            </p:nvGrpSpPr>
            <p:grpSpPr bwMode="auto">
              <a:xfrm>
                <a:off x="106242" y="6000768"/>
                <a:ext cx="482648" cy="584545"/>
                <a:chOff x="106242" y="6000768"/>
                <a:chExt cx="482648" cy="584545"/>
              </a:xfrm>
            </p:grpSpPr>
            <p:pic>
              <p:nvPicPr>
                <p:cNvPr id="22" name="Picture 2" descr="C:\Documents and Settings\Imanov_T\Рабочий стол\BSI-Cert_COL_ORN.jpg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2844" y="6000768"/>
                  <a:ext cx="398726" cy="396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106242" y="6446814"/>
                  <a:ext cx="482648" cy="138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en-US" sz="900" b="1">
                      <a:solidFill>
                        <a:srgbClr val="1F497D"/>
                      </a:solidFill>
                      <a:latin typeface="Arial Narrow" panose="020B0606020202030204" pitchFamily="34" charset="0"/>
                    </a:rPr>
                    <a:t>ISO 27001</a:t>
                  </a:r>
                  <a:endParaRPr lang="ru-RU" sz="900" b="1">
                    <a:solidFill>
                      <a:srgbClr val="1F497D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21" name="Прямоугольник 19"/>
              <p:cNvSpPr>
                <a:spLocks noChangeArrowheads="1"/>
              </p:cNvSpPr>
              <p:nvPr/>
            </p:nvSpPr>
            <p:spPr bwMode="auto">
              <a:xfrm>
                <a:off x="61779" y="5954372"/>
                <a:ext cx="571413" cy="684078"/>
              </a:xfrm>
              <a:prstGeom prst="rect">
                <a:avLst/>
              </a:prstGeom>
              <a:noFill/>
              <a:ln w="9525" algn="ctr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007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120"/>
          <p:cNvSpPr txBox="1">
            <a:spLocks noChangeArrowheads="1"/>
          </p:cNvSpPr>
          <p:nvPr/>
        </p:nvSpPr>
        <p:spPr bwMode="auto">
          <a:xfrm>
            <a:off x="2187575" y="4722813"/>
            <a:ext cx="118493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л</a:t>
            </a:r>
            <a:r>
              <a:rPr lang="en-US" altLang="ru-RU" sz="1200" smtClean="0">
                <a:solidFill>
                  <a:prstClr val="black"/>
                </a:solidFill>
                <a:cs typeface="Arial" charset="0"/>
              </a:rPr>
              <a:t>-</a:t>
            </a: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ч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cs typeface="Arial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smtClean="0">
                <a:solidFill>
                  <a:prstClr val="black"/>
                </a:solidFill>
                <a:cs typeface="Arial" charset="0"/>
              </a:rPr>
              <a:t>ткм. брутто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6097" y="805949"/>
            <a:ext cx="656219" cy="21213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kk-KZ" dirty="0">
                <a:solidFill>
                  <a:srgbClr val="1F497D"/>
                </a:solidFill>
              </a:rPr>
              <a:t>Кольцевые маршруты</a:t>
            </a:r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6097" y="3105278"/>
            <a:ext cx="656219" cy="25705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kk-KZ" dirty="0">
                <a:solidFill>
                  <a:srgbClr val="1F497D"/>
                </a:solidFill>
              </a:rPr>
              <a:t>Повагонные</a:t>
            </a:r>
            <a:r>
              <a:rPr lang="ru-RU" dirty="0">
                <a:solidFill>
                  <a:srgbClr val="1F497D"/>
                </a:solidFill>
              </a:rPr>
              <a:t> отправки и не кольцевые маршруты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203854" y="1449388"/>
            <a:ext cx="1080029" cy="1008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dirty="0">
                <a:solidFill>
                  <a:prstClr val="white"/>
                </a:solidFill>
              </a:rPr>
              <a:t>67,9</a:t>
            </a:r>
          </a:p>
          <a:p>
            <a:pPr algn="ctr">
              <a:defRPr/>
            </a:pPr>
            <a:r>
              <a:rPr lang="kk-KZ" sz="1400" dirty="0">
                <a:solidFill>
                  <a:prstClr val="white"/>
                </a:solidFill>
              </a:rPr>
              <a:t>(25%)</a:t>
            </a:r>
            <a:r>
              <a:rPr lang="kk-KZ" dirty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03854" y="3033720"/>
            <a:ext cx="1080029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</a:rPr>
              <a:t>203,1</a:t>
            </a:r>
          </a:p>
          <a:p>
            <a:pPr algn="ctr">
              <a:defRPr/>
            </a:pPr>
            <a:r>
              <a:rPr lang="ru-RU" sz="1400" dirty="0">
                <a:solidFill>
                  <a:prstClr val="white"/>
                </a:solidFill>
              </a:rPr>
              <a:t>(75%)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314043" y="1201738"/>
            <a:ext cx="897731" cy="3429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dirty="0">
                <a:solidFill>
                  <a:srgbClr val="1F497D"/>
                </a:solidFill>
              </a:rPr>
              <a:t>55,1</a:t>
            </a:r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314043" y="2328870"/>
            <a:ext cx="897731" cy="34448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dirty="0">
                <a:solidFill>
                  <a:srgbClr val="1F497D"/>
                </a:solidFill>
              </a:rPr>
              <a:t>7,7</a:t>
            </a:r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343393" y="833442"/>
            <a:ext cx="1092067" cy="344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dirty="0">
                <a:solidFill>
                  <a:prstClr val="white"/>
                </a:solidFill>
              </a:rPr>
              <a:t>51,6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343393" y="1450975"/>
            <a:ext cx="1092067" cy="344488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dirty="0">
                <a:solidFill>
                  <a:prstClr val="white"/>
                </a:solidFill>
              </a:rPr>
              <a:t>3,9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43393" y="2073275"/>
            <a:ext cx="1092067" cy="344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7,5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343393" y="2776545"/>
            <a:ext cx="1092067" cy="34448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dirty="0">
                <a:solidFill>
                  <a:prstClr val="white"/>
                </a:solidFill>
              </a:rPr>
              <a:t>2,1</a:t>
            </a:r>
            <a:endParaRPr lang="ru-RU" b="1" dirty="0">
              <a:solidFill>
                <a:prstClr val="white"/>
              </a:solidFill>
            </a:endParaRPr>
          </a:p>
        </p:txBody>
      </p:sp>
      <p:cxnSp>
        <p:nvCxnSpPr>
          <p:cNvPr id="48" name="Прямая со стрелкой 47"/>
          <p:cNvCxnSpPr>
            <a:endCxn id="39" idx="1"/>
          </p:cNvCxnSpPr>
          <p:nvPr/>
        </p:nvCxnSpPr>
        <p:spPr>
          <a:xfrm>
            <a:off x="722312" y="1954213"/>
            <a:ext cx="481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stCxn id="41" idx="3"/>
            <a:endCxn id="44" idx="1"/>
          </p:cNvCxnSpPr>
          <p:nvPr/>
        </p:nvCxnSpPr>
        <p:spPr>
          <a:xfrm flipV="1">
            <a:off x="4211774" y="1006479"/>
            <a:ext cx="1131623" cy="36671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Соединительная линия уступом 56"/>
          <p:cNvCxnSpPr>
            <a:stCxn id="41" idx="3"/>
            <a:endCxn id="45" idx="1"/>
          </p:cNvCxnSpPr>
          <p:nvPr/>
        </p:nvCxnSpPr>
        <p:spPr>
          <a:xfrm>
            <a:off x="4211774" y="1373195"/>
            <a:ext cx="1131623" cy="249237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Соединительная линия уступом 58"/>
          <p:cNvCxnSpPr>
            <a:stCxn id="42" idx="3"/>
            <a:endCxn id="46" idx="1"/>
          </p:cNvCxnSpPr>
          <p:nvPr/>
        </p:nvCxnSpPr>
        <p:spPr>
          <a:xfrm flipV="1">
            <a:off x="4211774" y="2244732"/>
            <a:ext cx="1131623" cy="257175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>
            <a:stCxn id="42" idx="3"/>
            <a:endCxn id="47" idx="1"/>
          </p:cNvCxnSpPr>
          <p:nvPr/>
        </p:nvCxnSpPr>
        <p:spPr>
          <a:xfrm>
            <a:off x="4211774" y="2501900"/>
            <a:ext cx="1131623" cy="44608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Прямоугольник 100"/>
          <p:cNvSpPr/>
          <p:nvPr/>
        </p:nvSpPr>
        <p:spPr>
          <a:xfrm>
            <a:off x="7092422" y="2582863"/>
            <a:ext cx="1080029" cy="71120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</a:rPr>
              <a:t>6,7</a:t>
            </a:r>
          </a:p>
        </p:txBody>
      </p:sp>
      <p:cxnSp>
        <p:nvCxnSpPr>
          <p:cNvPr id="103" name="Соединительная линия уступом 102"/>
          <p:cNvCxnSpPr>
            <a:stCxn id="39" idx="3"/>
            <a:endCxn id="41" idx="1"/>
          </p:cNvCxnSpPr>
          <p:nvPr/>
        </p:nvCxnSpPr>
        <p:spPr>
          <a:xfrm flipV="1">
            <a:off x="2283887" y="1373195"/>
            <a:ext cx="1030156" cy="581025"/>
          </a:xfrm>
          <a:prstGeom prst="bentConnector3">
            <a:avLst>
              <a:gd name="adj1" fmla="val 700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Соединительная линия уступом 105"/>
          <p:cNvCxnSpPr>
            <a:stCxn id="45" idx="3"/>
            <a:endCxn id="101" idx="1"/>
          </p:cNvCxnSpPr>
          <p:nvPr/>
        </p:nvCxnSpPr>
        <p:spPr>
          <a:xfrm>
            <a:off x="6435461" y="1622425"/>
            <a:ext cx="656960" cy="1316038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365" name="TextBox 1064"/>
          <p:cNvSpPr txBox="1">
            <a:spLocks noChangeArrowheads="1"/>
          </p:cNvSpPr>
          <p:nvPr/>
        </p:nvSpPr>
        <p:spPr bwMode="auto">
          <a:xfrm>
            <a:off x="706836" y="1698626"/>
            <a:ext cx="3818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prstClr val="black"/>
                </a:solidFill>
                <a:cs typeface="Arial" charset="0"/>
              </a:rPr>
              <a:t>ЛТ</a:t>
            </a:r>
          </a:p>
        </p:txBody>
      </p:sp>
      <p:sp>
        <p:nvSpPr>
          <p:cNvPr id="57366" name="TextBox 115"/>
          <p:cNvSpPr txBox="1">
            <a:spLocks noChangeArrowheads="1"/>
          </p:cNvSpPr>
          <p:nvPr/>
        </p:nvSpPr>
        <p:spPr bwMode="auto">
          <a:xfrm>
            <a:off x="706836" y="3148020"/>
            <a:ext cx="3818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prstClr val="black"/>
                </a:solidFill>
                <a:cs typeface="Arial" charset="0"/>
              </a:rPr>
              <a:t>ЛТ</a:t>
            </a:r>
          </a:p>
        </p:txBody>
      </p:sp>
      <p:cxnSp>
        <p:nvCxnSpPr>
          <p:cNvPr id="117" name="Прямая со стрелкой 116"/>
          <p:cNvCxnSpPr>
            <a:endCxn id="40" idx="1"/>
          </p:cNvCxnSpPr>
          <p:nvPr/>
        </p:nvCxnSpPr>
        <p:spPr>
          <a:xfrm flipV="1">
            <a:off x="722312" y="3394075"/>
            <a:ext cx="4815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9" name="Прямоугольник 1068"/>
          <p:cNvSpPr/>
          <p:nvPr/>
        </p:nvSpPr>
        <p:spPr>
          <a:xfrm>
            <a:off x="1110989" y="1339850"/>
            <a:ext cx="1282965" cy="254793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dirty="0">
                <a:solidFill>
                  <a:prstClr val="black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Стрелка вправо 1070"/>
          <p:cNvSpPr/>
          <p:nvPr/>
        </p:nvSpPr>
        <p:spPr>
          <a:xfrm>
            <a:off x="2514336" y="4873625"/>
            <a:ext cx="662120" cy="406400"/>
          </a:xfrm>
          <a:prstGeom prst="rightArrow">
            <a:avLst/>
          </a:prstGeom>
          <a:noFill/>
          <a:ln w="254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7370" name="Прямоугольник 127"/>
          <p:cNvSpPr>
            <a:spLocks noChangeArrowheads="1"/>
          </p:cNvSpPr>
          <p:nvPr/>
        </p:nvSpPr>
        <p:spPr bwMode="auto">
          <a:xfrm>
            <a:off x="8220608" y="414338"/>
            <a:ext cx="1731831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600" b="1" smtClean="0">
                <a:solidFill>
                  <a:srgbClr val="FF0000"/>
                </a:solidFill>
                <a:cs typeface="Arial" charset="0"/>
              </a:rPr>
              <a:t>РЕЦИПИЕНТЫ</a:t>
            </a:r>
            <a:endParaRPr lang="ru-RU" altLang="ru-RU" sz="1600" b="1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7371" name="Прямоугольник 129"/>
          <p:cNvSpPr>
            <a:spLocks noChangeArrowheads="1"/>
          </p:cNvSpPr>
          <p:nvPr/>
        </p:nvSpPr>
        <p:spPr bwMode="auto">
          <a:xfrm>
            <a:off x="1523238" y="4076701"/>
            <a:ext cx="4395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4000" b="1" smtClean="0">
                <a:solidFill>
                  <a:prstClr val="black"/>
                </a:solidFill>
                <a:cs typeface="Arial" charset="0"/>
              </a:rPr>
              <a:t>=</a:t>
            </a:r>
            <a:endParaRPr lang="ru-RU" altLang="ru-RU" sz="1800" b="1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72" name="Прямоугольник 1077"/>
          <p:cNvSpPr>
            <a:spLocks noChangeArrowheads="1"/>
          </p:cNvSpPr>
          <p:nvPr/>
        </p:nvSpPr>
        <p:spPr bwMode="auto">
          <a:xfrm>
            <a:off x="3634934" y="4522795"/>
            <a:ext cx="7237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груз. дв.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5006314" y="4810125"/>
            <a:ext cx="1080029" cy="5651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F497D"/>
                </a:solidFill>
              </a:rPr>
              <a:t>36,1</a:t>
            </a:r>
          </a:p>
          <a:p>
            <a:pPr algn="ctr">
              <a:defRPr/>
            </a:pPr>
            <a:r>
              <a:rPr lang="ru-RU" sz="1400" dirty="0">
                <a:solidFill>
                  <a:srgbClr val="1F497D"/>
                </a:solidFill>
              </a:rPr>
              <a:t>(13%)</a:t>
            </a:r>
          </a:p>
        </p:txBody>
      </p:sp>
      <p:sp>
        <p:nvSpPr>
          <p:cNvPr id="57374" name="Прямоугольник 135"/>
          <p:cNvSpPr>
            <a:spLocks noChangeArrowheads="1"/>
          </p:cNvSpPr>
          <p:nvPr/>
        </p:nvSpPr>
        <p:spPr bwMode="auto">
          <a:xfrm>
            <a:off x="5137368" y="4522795"/>
            <a:ext cx="6751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маневр</a:t>
            </a:r>
          </a:p>
        </p:txBody>
      </p:sp>
      <p:sp>
        <p:nvSpPr>
          <p:cNvPr id="57375" name="Прямоугольник 137"/>
          <p:cNvSpPr>
            <a:spLocks noChangeArrowheads="1"/>
          </p:cNvSpPr>
          <p:nvPr/>
        </p:nvSpPr>
        <p:spPr bwMode="auto">
          <a:xfrm>
            <a:off x="4206614" y="4911725"/>
            <a:ext cx="108002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b="1" smtClean="0">
                <a:solidFill>
                  <a:prstClr val="black"/>
                </a:solidFill>
                <a:cs typeface="Arial" charset="0"/>
              </a:rPr>
              <a:t>+</a:t>
            </a:r>
            <a:endParaRPr lang="ru-RU" altLang="ru-RU" sz="1800" b="1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6605720" y="4810125"/>
            <a:ext cx="1080029" cy="5651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F497D"/>
                </a:solidFill>
              </a:rPr>
              <a:t>24,3</a:t>
            </a:r>
          </a:p>
          <a:p>
            <a:pPr algn="ctr">
              <a:defRPr/>
            </a:pPr>
            <a:r>
              <a:rPr lang="ru-RU" sz="1400" dirty="0">
                <a:solidFill>
                  <a:srgbClr val="1F497D"/>
                </a:solidFill>
              </a:rPr>
              <a:t>(9%)</a:t>
            </a:r>
          </a:p>
        </p:txBody>
      </p:sp>
      <p:sp>
        <p:nvSpPr>
          <p:cNvPr id="57377" name="Прямоугольник 139"/>
          <p:cNvSpPr>
            <a:spLocks noChangeArrowheads="1"/>
          </p:cNvSpPr>
          <p:nvPr/>
        </p:nvSpPr>
        <p:spPr bwMode="auto">
          <a:xfrm>
            <a:off x="6806664" y="4522795"/>
            <a:ext cx="6695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хоз. дв.</a:t>
            </a:r>
          </a:p>
        </p:txBody>
      </p:sp>
      <p:sp>
        <p:nvSpPr>
          <p:cNvPr id="57378" name="Прямоугольник 140"/>
          <p:cNvSpPr>
            <a:spLocks noChangeArrowheads="1"/>
          </p:cNvSpPr>
          <p:nvPr/>
        </p:nvSpPr>
        <p:spPr bwMode="auto">
          <a:xfrm>
            <a:off x="5806020" y="4895850"/>
            <a:ext cx="108002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b="1" smtClean="0">
                <a:solidFill>
                  <a:prstClr val="black"/>
                </a:solidFill>
                <a:cs typeface="Arial" charset="0"/>
              </a:rPr>
              <a:t>+</a:t>
            </a:r>
            <a:endParaRPr lang="ru-RU" altLang="ru-RU" sz="1800" b="1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 rot="16200000">
            <a:off x="5101233" y="2742473"/>
            <a:ext cx="957262" cy="451789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203854" y="4810125"/>
            <a:ext cx="1080029" cy="5651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dirty="0">
                <a:solidFill>
                  <a:prstClr val="black"/>
                </a:solidFill>
              </a:rPr>
              <a:t>271,1</a:t>
            </a:r>
          </a:p>
          <a:p>
            <a:pPr algn="ctr">
              <a:defRPr/>
            </a:pPr>
            <a:r>
              <a:rPr lang="kk-KZ" sz="1400" dirty="0">
                <a:solidFill>
                  <a:prstClr val="black"/>
                </a:solidFill>
              </a:rPr>
              <a:t>(100%)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39583" y="4810125"/>
            <a:ext cx="1080029" cy="5651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F497D"/>
                </a:solidFill>
              </a:rPr>
              <a:t>210,7</a:t>
            </a:r>
          </a:p>
          <a:p>
            <a:pPr algn="ctr">
              <a:defRPr/>
            </a:pPr>
            <a:r>
              <a:rPr lang="ru-RU" sz="1400" dirty="0">
                <a:solidFill>
                  <a:srgbClr val="1F497D"/>
                </a:solidFill>
              </a:rPr>
              <a:t>(78%)</a:t>
            </a:r>
          </a:p>
        </p:txBody>
      </p:sp>
      <p:sp>
        <p:nvSpPr>
          <p:cNvPr id="57382" name="Прямоугольник 146"/>
          <p:cNvSpPr>
            <a:spLocks noChangeArrowheads="1"/>
          </p:cNvSpPr>
          <p:nvPr/>
        </p:nvSpPr>
        <p:spPr bwMode="auto">
          <a:xfrm>
            <a:off x="4578085" y="2012954"/>
            <a:ext cx="8667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73%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3" name="Прямоугольник 147"/>
          <p:cNvSpPr>
            <a:spLocks noChangeArrowheads="1"/>
          </p:cNvSpPr>
          <p:nvPr/>
        </p:nvSpPr>
        <p:spPr bwMode="auto">
          <a:xfrm>
            <a:off x="4633122" y="2663832"/>
            <a:ext cx="8667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27%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4" name="Прямоугольник 148"/>
          <p:cNvSpPr>
            <a:spLocks noChangeArrowheads="1"/>
          </p:cNvSpPr>
          <p:nvPr/>
        </p:nvSpPr>
        <p:spPr bwMode="auto">
          <a:xfrm>
            <a:off x="4700195" y="742952"/>
            <a:ext cx="69651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93%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5" name="Прямоугольник 149"/>
          <p:cNvSpPr>
            <a:spLocks noChangeArrowheads="1"/>
          </p:cNvSpPr>
          <p:nvPr/>
        </p:nvSpPr>
        <p:spPr bwMode="auto">
          <a:xfrm>
            <a:off x="4700195" y="1339857"/>
            <a:ext cx="69651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7%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6" name="Прямоугольник 152"/>
          <p:cNvSpPr>
            <a:spLocks noChangeArrowheads="1"/>
          </p:cNvSpPr>
          <p:nvPr/>
        </p:nvSpPr>
        <p:spPr bwMode="auto">
          <a:xfrm>
            <a:off x="3449902" y="5510220"/>
            <a:ext cx="10817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800" b="1" smtClean="0">
                <a:solidFill>
                  <a:srgbClr val="FF0000"/>
                </a:solidFill>
                <a:cs typeface="Arial" charset="0"/>
              </a:rPr>
              <a:t>14,5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(7%)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7" name="Прямоугольник 153"/>
          <p:cNvSpPr>
            <a:spLocks noChangeArrowheads="1"/>
          </p:cNvSpPr>
          <p:nvPr/>
        </p:nvSpPr>
        <p:spPr bwMode="auto">
          <a:xfrm>
            <a:off x="4975362" y="5510220"/>
            <a:ext cx="108174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800" b="1" smtClean="0">
                <a:solidFill>
                  <a:srgbClr val="FF0000"/>
                </a:solidFill>
                <a:cs typeface="Arial" charset="0"/>
              </a:rPr>
              <a:t>9,8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(27%)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8" name="Прямоугольник 154"/>
          <p:cNvSpPr>
            <a:spLocks noChangeArrowheads="1"/>
          </p:cNvSpPr>
          <p:nvPr/>
        </p:nvSpPr>
        <p:spPr bwMode="auto">
          <a:xfrm>
            <a:off x="6669352" y="5510220"/>
            <a:ext cx="1080029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800" b="1" smtClean="0">
                <a:solidFill>
                  <a:srgbClr val="FF0000"/>
                </a:solidFill>
                <a:cs typeface="Arial" charset="0"/>
              </a:rPr>
              <a:t>2,7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(11%)</a:t>
            </a:r>
            <a:endParaRPr lang="ru-RU" altLang="ru-RU" sz="1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89" name="Прямоугольник 155"/>
          <p:cNvSpPr>
            <a:spLocks noChangeArrowheads="1"/>
          </p:cNvSpPr>
          <p:nvPr/>
        </p:nvSpPr>
        <p:spPr bwMode="auto">
          <a:xfrm>
            <a:off x="1203854" y="5518150"/>
            <a:ext cx="1080029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800" b="1" smtClean="0">
                <a:solidFill>
                  <a:srgbClr val="FF0000"/>
                </a:solidFill>
                <a:cs typeface="Arial" charset="0"/>
              </a:rPr>
              <a:t>27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(10%)</a:t>
            </a:r>
            <a:endParaRPr lang="ru-RU" altLang="ru-RU" sz="1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90" name="Прямоугольник 157"/>
          <p:cNvSpPr>
            <a:spLocks noChangeArrowheads="1"/>
          </p:cNvSpPr>
          <p:nvPr/>
        </p:nvSpPr>
        <p:spPr bwMode="auto">
          <a:xfrm>
            <a:off x="818621" y="5375282"/>
            <a:ext cx="18367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b="1" smtClean="0">
                <a:solidFill>
                  <a:srgbClr val="FF0000"/>
                </a:solidFill>
                <a:cs typeface="Arial" charset="0"/>
              </a:rPr>
              <a:t>в т.ч. субсидии</a:t>
            </a:r>
            <a:endParaRPr lang="ru-RU" altLang="ru-RU" sz="1200" b="1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4211771" y="5618170"/>
            <a:ext cx="1081748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1600" dirty="0">
                <a:solidFill>
                  <a:prstClr val="black"/>
                </a:solidFill>
                <a:cs typeface="Arial" charset="0"/>
              </a:rPr>
              <a:t>+</a:t>
            </a:r>
            <a:endParaRPr lang="ru-RU" sz="105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5806020" y="5618170"/>
            <a:ext cx="1080029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1600" dirty="0">
                <a:solidFill>
                  <a:prstClr val="black"/>
                </a:solidFill>
                <a:cs typeface="Arial" charset="0"/>
              </a:rPr>
              <a:t>+</a:t>
            </a:r>
            <a:endParaRPr lang="ru-RU" sz="105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393" name="Прямоугольник 160"/>
          <p:cNvSpPr>
            <a:spLocks noChangeArrowheads="1"/>
          </p:cNvSpPr>
          <p:nvPr/>
        </p:nvSpPr>
        <p:spPr bwMode="auto">
          <a:xfrm>
            <a:off x="2660715" y="5526089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2800" b="1" smtClean="0">
                <a:solidFill>
                  <a:prstClr val="black"/>
                </a:solidFill>
                <a:cs typeface="Arial" charset="0"/>
              </a:rPr>
              <a:t>=</a:t>
            </a:r>
            <a:endParaRPr lang="ru-RU" altLang="ru-RU" sz="1200" b="1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3320922" y="3543300"/>
            <a:ext cx="897731" cy="34448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1F497D"/>
                </a:solidFill>
              </a:rPr>
              <a:t>5,1</a:t>
            </a:r>
          </a:p>
        </p:txBody>
      </p:sp>
      <p:cxnSp>
        <p:nvCxnSpPr>
          <p:cNvPr id="174" name="Соединительная линия уступом 173"/>
          <p:cNvCxnSpPr>
            <a:stCxn id="39" idx="3"/>
            <a:endCxn id="173" idx="1"/>
          </p:cNvCxnSpPr>
          <p:nvPr/>
        </p:nvCxnSpPr>
        <p:spPr>
          <a:xfrm>
            <a:off x="2283887" y="1954213"/>
            <a:ext cx="1037035" cy="1762125"/>
          </a:xfrm>
          <a:prstGeom prst="bentConnector3">
            <a:avLst>
              <a:gd name="adj1" fmla="val 698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Соединительная линия уступом 176"/>
          <p:cNvCxnSpPr>
            <a:stCxn id="173" idx="3"/>
            <a:endCxn id="182" idx="1"/>
          </p:cNvCxnSpPr>
          <p:nvPr/>
        </p:nvCxnSpPr>
        <p:spPr>
          <a:xfrm>
            <a:off x="4218652" y="3716338"/>
            <a:ext cx="1124744" cy="36036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Прямоугольник 180"/>
          <p:cNvSpPr/>
          <p:nvPr/>
        </p:nvSpPr>
        <p:spPr>
          <a:xfrm>
            <a:off x="5343393" y="3287714"/>
            <a:ext cx="1092067" cy="344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4,5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5343393" y="3903663"/>
            <a:ext cx="1092067" cy="34448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dirty="0">
                <a:solidFill>
                  <a:prstClr val="white"/>
                </a:solidFill>
              </a:rPr>
              <a:t>0,6</a:t>
            </a:r>
            <a:endParaRPr lang="ru-RU" b="1" dirty="0">
              <a:solidFill>
                <a:prstClr val="white"/>
              </a:solidFill>
            </a:endParaRPr>
          </a:p>
        </p:txBody>
      </p:sp>
      <p:cxnSp>
        <p:nvCxnSpPr>
          <p:cNvPr id="184" name="Соединительная линия уступом 183"/>
          <p:cNvCxnSpPr>
            <a:stCxn id="173" idx="3"/>
            <a:endCxn id="181" idx="1"/>
          </p:cNvCxnSpPr>
          <p:nvPr/>
        </p:nvCxnSpPr>
        <p:spPr>
          <a:xfrm flipV="1">
            <a:off x="4218652" y="3459165"/>
            <a:ext cx="1124744" cy="257175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00" name="Прямоугольник 186"/>
          <p:cNvSpPr>
            <a:spLocks noChangeArrowheads="1"/>
          </p:cNvSpPr>
          <p:nvPr/>
        </p:nvSpPr>
        <p:spPr bwMode="auto">
          <a:xfrm>
            <a:off x="4700195" y="3829057"/>
            <a:ext cx="64320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11%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401" name="Прямоугольник 187"/>
          <p:cNvSpPr>
            <a:spLocks noChangeArrowheads="1"/>
          </p:cNvSpPr>
          <p:nvPr/>
        </p:nvSpPr>
        <p:spPr bwMode="auto">
          <a:xfrm>
            <a:off x="4700195" y="3197232"/>
            <a:ext cx="64320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89%</a:t>
            </a:r>
            <a:endParaRPr lang="ru-RU" altLang="ru-RU" sz="1200" smtClean="0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91" name="Соединительная линия уступом 190"/>
          <p:cNvCxnSpPr>
            <a:stCxn id="47" idx="3"/>
            <a:endCxn id="101" idx="1"/>
          </p:cNvCxnSpPr>
          <p:nvPr/>
        </p:nvCxnSpPr>
        <p:spPr>
          <a:xfrm flipV="1">
            <a:off x="6435461" y="2938470"/>
            <a:ext cx="656960" cy="9525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Соединительная линия уступом 193"/>
          <p:cNvCxnSpPr>
            <a:stCxn id="182" idx="3"/>
            <a:endCxn id="101" idx="1"/>
          </p:cNvCxnSpPr>
          <p:nvPr/>
        </p:nvCxnSpPr>
        <p:spPr>
          <a:xfrm flipV="1">
            <a:off x="6435461" y="2938463"/>
            <a:ext cx="656960" cy="1138237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Соединительная линия уступом 196"/>
          <p:cNvCxnSpPr>
            <a:stCxn id="39" idx="3"/>
            <a:endCxn id="42" idx="1"/>
          </p:cNvCxnSpPr>
          <p:nvPr/>
        </p:nvCxnSpPr>
        <p:spPr>
          <a:xfrm>
            <a:off x="2283887" y="1954217"/>
            <a:ext cx="1030156" cy="547687"/>
          </a:xfrm>
          <a:prstGeom prst="bentConnector3">
            <a:avLst>
              <a:gd name="adj1" fmla="val 700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Соединительная линия уступом 206"/>
          <p:cNvCxnSpPr>
            <a:stCxn id="181" idx="3"/>
            <a:endCxn id="220" idx="1"/>
          </p:cNvCxnSpPr>
          <p:nvPr/>
        </p:nvCxnSpPr>
        <p:spPr>
          <a:xfrm>
            <a:off x="6435460" y="3459166"/>
            <a:ext cx="2588287" cy="2473325"/>
          </a:xfrm>
          <a:prstGeom prst="bentConnector3">
            <a:avLst>
              <a:gd name="adj1" fmla="val 7308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Соединительная линия уступом 209"/>
          <p:cNvCxnSpPr>
            <a:stCxn id="101" idx="3"/>
            <a:endCxn id="215" idx="1"/>
          </p:cNvCxnSpPr>
          <p:nvPr/>
        </p:nvCxnSpPr>
        <p:spPr>
          <a:xfrm>
            <a:off x="8172454" y="2938465"/>
            <a:ext cx="851297" cy="1144587"/>
          </a:xfrm>
          <a:prstGeom prst="bentConnector3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Прямоугольник 211"/>
          <p:cNvSpPr/>
          <p:nvPr/>
        </p:nvSpPr>
        <p:spPr>
          <a:xfrm>
            <a:off x="9023529" y="755514"/>
            <a:ext cx="773512" cy="2155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lnSpc>
                <a:spcPts val="1800"/>
              </a:lnSpc>
              <a:defRPr/>
            </a:pPr>
            <a:r>
              <a:rPr lang="kk-KZ" sz="1400" dirty="0">
                <a:solidFill>
                  <a:srgbClr val="1F497D"/>
                </a:solidFill>
              </a:rPr>
              <a:t>Повагонные</a:t>
            </a:r>
            <a:r>
              <a:rPr lang="ru-RU" sz="1400" dirty="0">
                <a:solidFill>
                  <a:srgbClr val="1F497D"/>
                </a:solidFill>
              </a:rPr>
              <a:t> отправки и не кольцевые маршруты</a:t>
            </a:r>
          </a:p>
        </p:txBody>
      </p:sp>
      <p:sp>
        <p:nvSpPr>
          <p:cNvPr id="215" name="Прямоугольник 214"/>
          <p:cNvSpPr/>
          <p:nvPr/>
        </p:nvSpPr>
        <p:spPr>
          <a:xfrm>
            <a:off x="9023532" y="3235698"/>
            <a:ext cx="773513" cy="16949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400" dirty="0">
                <a:solidFill>
                  <a:srgbClr val="FF0000"/>
                </a:solidFill>
              </a:rPr>
              <a:t>ПАССАЖИРСКИЕ ПЕРЕВОЗКИ</a:t>
            </a:r>
          </a:p>
        </p:txBody>
      </p:sp>
      <p:sp>
        <p:nvSpPr>
          <p:cNvPr id="220" name="Прямоугольник 219"/>
          <p:cNvSpPr/>
          <p:nvPr/>
        </p:nvSpPr>
        <p:spPr>
          <a:xfrm>
            <a:off x="9023532" y="5193375"/>
            <a:ext cx="773513" cy="1478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400" dirty="0">
                <a:solidFill>
                  <a:srgbClr val="1F497D"/>
                </a:solidFill>
              </a:rPr>
              <a:t>МЖС</a:t>
            </a:r>
          </a:p>
        </p:txBody>
      </p:sp>
      <p:sp>
        <p:nvSpPr>
          <p:cNvPr id="57410" name="Прямоугольник 230"/>
          <p:cNvSpPr>
            <a:spLocks noChangeArrowheads="1"/>
          </p:cNvSpPr>
          <p:nvPr/>
        </p:nvSpPr>
        <p:spPr bwMode="auto">
          <a:xfrm>
            <a:off x="-115223" y="341313"/>
            <a:ext cx="120385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600" b="1" smtClean="0">
                <a:solidFill>
                  <a:srgbClr val="1F497D"/>
                </a:solidFill>
                <a:cs typeface="Arial" charset="0"/>
              </a:rPr>
              <a:t>Сегменты рынка</a:t>
            </a:r>
            <a:endParaRPr lang="ru-RU" altLang="ru-RU" sz="1600" b="1" smtClean="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233" name="Прямоугольник 232"/>
          <p:cNvSpPr/>
          <p:nvPr/>
        </p:nvSpPr>
        <p:spPr>
          <a:xfrm>
            <a:off x="3401043" y="1508132"/>
            <a:ext cx="7237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груз. </a:t>
            </a:r>
            <a:r>
              <a:rPr lang="ru-RU" sz="1200" dirty="0" err="1">
                <a:solidFill>
                  <a:prstClr val="white">
                    <a:lumMod val="50000"/>
                  </a:prstClr>
                </a:solidFill>
                <a:cs typeface="Arial" charset="0"/>
              </a:rPr>
              <a:t>дв</a:t>
            </a:r>
            <a:r>
              <a:rPr lang="ru-RU" sz="12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.</a:t>
            </a:r>
          </a:p>
        </p:txBody>
      </p:sp>
      <p:sp>
        <p:nvSpPr>
          <p:cNvPr id="234" name="Прямоугольник 233"/>
          <p:cNvSpPr/>
          <p:nvPr/>
        </p:nvSpPr>
        <p:spPr>
          <a:xfrm>
            <a:off x="3426175" y="2652719"/>
            <a:ext cx="6751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маневр</a:t>
            </a:r>
          </a:p>
        </p:txBody>
      </p:sp>
      <p:sp>
        <p:nvSpPr>
          <p:cNvPr id="235" name="Прямоугольник 234"/>
          <p:cNvSpPr/>
          <p:nvPr/>
        </p:nvSpPr>
        <p:spPr>
          <a:xfrm>
            <a:off x="3428134" y="3875093"/>
            <a:ext cx="6695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хоз. </a:t>
            </a:r>
            <a:r>
              <a:rPr lang="ru-RU" sz="1200" dirty="0" err="1">
                <a:solidFill>
                  <a:prstClr val="white">
                    <a:lumMod val="50000"/>
                  </a:prstClr>
                </a:solidFill>
                <a:cs typeface="Arial" charset="0"/>
              </a:rPr>
              <a:t>дв</a:t>
            </a:r>
            <a:r>
              <a:rPr lang="ru-RU" sz="12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.</a:t>
            </a:r>
          </a:p>
        </p:txBody>
      </p:sp>
      <p:sp>
        <p:nvSpPr>
          <p:cNvPr id="57414" name="Прямоугольник 235"/>
          <p:cNvSpPr>
            <a:spLocks noChangeArrowheads="1"/>
          </p:cNvSpPr>
          <p:nvPr/>
        </p:nvSpPr>
        <p:spPr bwMode="auto">
          <a:xfrm>
            <a:off x="5088864" y="2568582"/>
            <a:ext cx="1470421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900" b="1" smtClean="0">
                <a:solidFill>
                  <a:srgbClr val="FF0000"/>
                </a:solidFill>
                <a:cs typeface="Arial" charset="0"/>
              </a:rPr>
              <a:t>в т.ч. субсидии</a:t>
            </a:r>
            <a:endParaRPr lang="ru-RU" altLang="ru-RU" sz="900" b="1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7415" name="Прямоугольник 236"/>
          <p:cNvSpPr>
            <a:spLocks noChangeArrowheads="1"/>
          </p:cNvSpPr>
          <p:nvPr/>
        </p:nvSpPr>
        <p:spPr bwMode="auto">
          <a:xfrm>
            <a:off x="5100902" y="1257300"/>
            <a:ext cx="147214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900" b="1" smtClean="0">
                <a:solidFill>
                  <a:srgbClr val="FF0000"/>
                </a:solidFill>
                <a:cs typeface="Arial" charset="0"/>
              </a:rPr>
              <a:t>в т.ч. субсидии</a:t>
            </a:r>
            <a:endParaRPr lang="ru-RU" altLang="ru-RU" sz="900" b="1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7416" name="Прямоугольник 237"/>
          <p:cNvSpPr>
            <a:spLocks noChangeArrowheads="1"/>
          </p:cNvSpPr>
          <p:nvPr/>
        </p:nvSpPr>
        <p:spPr bwMode="auto">
          <a:xfrm>
            <a:off x="5100902" y="3716342"/>
            <a:ext cx="147214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900" b="1" smtClean="0">
                <a:solidFill>
                  <a:srgbClr val="FF0000"/>
                </a:solidFill>
                <a:cs typeface="Arial" charset="0"/>
              </a:rPr>
              <a:t>в т.ч. субсидии</a:t>
            </a:r>
            <a:endParaRPr lang="ru-RU" altLang="ru-RU" sz="900" b="1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7417" name="Прямоугольник 238"/>
          <p:cNvSpPr>
            <a:spLocks noChangeArrowheads="1"/>
          </p:cNvSpPr>
          <p:nvPr/>
        </p:nvSpPr>
        <p:spPr bwMode="auto">
          <a:xfrm>
            <a:off x="6808656" y="2351088"/>
            <a:ext cx="147214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000" b="1" smtClean="0">
                <a:solidFill>
                  <a:srgbClr val="FF0000"/>
                </a:solidFill>
                <a:cs typeface="Arial" charset="0"/>
              </a:rPr>
              <a:t> субсидии</a:t>
            </a:r>
            <a:endParaRPr lang="ru-RU" altLang="ru-RU" sz="1000" b="1" smtClean="0">
              <a:solidFill>
                <a:srgbClr val="FF0000"/>
              </a:solidFill>
              <a:cs typeface="Arial" charset="0"/>
            </a:endParaRPr>
          </a:p>
        </p:txBody>
      </p:sp>
      <p:cxnSp>
        <p:nvCxnSpPr>
          <p:cNvPr id="224" name="Прямая со стрелкой 223"/>
          <p:cNvCxnSpPr/>
          <p:nvPr/>
        </p:nvCxnSpPr>
        <p:spPr>
          <a:xfrm>
            <a:off x="6346031" y="2206625"/>
            <a:ext cx="26777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19" name="Прямоугольник 246"/>
          <p:cNvSpPr>
            <a:spLocks noChangeArrowheads="1"/>
          </p:cNvSpPr>
          <p:nvPr/>
        </p:nvSpPr>
        <p:spPr bwMode="auto">
          <a:xfrm>
            <a:off x="2" y="6022975"/>
            <a:ext cx="893087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На уходящие 82 млрд. ткм грузооборота  потери в доходах составят 72 млрд. тг = 67,9 (ЛТ) + 4,3 (ГК)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Если не произвести изменения в структуре тарифов, то необходимо повысить тарифы КТЖ по локомотивной составляющей на повагонные и не кольцевые маршруты на </a:t>
            </a:r>
            <a:r>
              <a:rPr lang="en-US" altLang="ru-RU" sz="1200" smtClean="0">
                <a:solidFill>
                  <a:prstClr val="black"/>
                </a:solidFill>
                <a:cs typeface="Arial" charset="0"/>
              </a:rPr>
              <a:t>~</a:t>
            </a: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9-10%, чтобы обеспечить покрытие 18,7 млрд. тг  перекрестного субсидирования с уходящих объемов перевозок</a:t>
            </a:r>
          </a:p>
        </p:txBody>
      </p:sp>
      <p:sp>
        <p:nvSpPr>
          <p:cNvPr id="57420" name="TextBox 248"/>
          <p:cNvSpPr txBox="1">
            <a:spLocks noChangeArrowheads="1"/>
          </p:cNvSpPr>
          <p:nvPr/>
        </p:nvSpPr>
        <p:spPr bwMode="auto">
          <a:xfrm>
            <a:off x="2094706" y="2279657"/>
            <a:ext cx="118321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200" smtClean="0">
                <a:solidFill>
                  <a:prstClr val="black"/>
                </a:solidFill>
                <a:cs typeface="Arial" charset="0"/>
              </a:rPr>
              <a:t>л</a:t>
            </a:r>
            <a:r>
              <a:rPr lang="en-US" altLang="ru-RU" sz="1200" smtClean="0">
                <a:solidFill>
                  <a:prstClr val="black"/>
                </a:solidFill>
                <a:cs typeface="Arial" charset="0"/>
              </a:rPr>
              <a:t>-</a:t>
            </a:r>
            <a:r>
              <a:rPr lang="ru-RU" altLang="ru-RU" sz="1200" smtClean="0">
                <a:solidFill>
                  <a:prstClr val="black"/>
                </a:solidFill>
                <a:cs typeface="Arial" charset="0"/>
              </a:rPr>
              <a:t>ч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cs typeface="Arial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smtClean="0">
                <a:solidFill>
                  <a:prstClr val="black"/>
                </a:solidFill>
                <a:cs typeface="Arial" charset="0"/>
              </a:rPr>
              <a:t>ткм.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smtClean="0">
                <a:solidFill>
                  <a:prstClr val="black"/>
                </a:solidFill>
                <a:cs typeface="Arial" charset="0"/>
              </a:rPr>
              <a:t>брутто</a:t>
            </a:r>
          </a:p>
        </p:txBody>
      </p:sp>
      <p:sp>
        <p:nvSpPr>
          <p:cNvPr id="257" name="Стрелка вправо 256"/>
          <p:cNvSpPr/>
          <p:nvPr/>
        </p:nvSpPr>
        <p:spPr>
          <a:xfrm>
            <a:off x="2485103" y="2422525"/>
            <a:ext cx="505619" cy="406400"/>
          </a:xfrm>
          <a:prstGeom prst="rightArrow">
            <a:avLst>
              <a:gd name="adj1" fmla="val 50000"/>
              <a:gd name="adj2" fmla="val 28097"/>
            </a:avLst>
          </a:prstGeom>
          <a:noFill/>
          <a:ln w="254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1114425" y="604838"/>
            <a:ext cx="1203854" cy="738187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1050" b="1" dirty="0">
                <a:solidFill>
                  <a:prstClr val="black"/>
                </a:solidFill>
                <a:cs typeface="Arial" charset="0"/>
              </a:rPr>
              <a:t>Доходы КТЖ от ЛТ = Расходы КТЖ за ЛЧ и ткм брутто</a:t>
            </a:r>
            <a:endParaRPr lang="ru-RU" sz="105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423" name="Прямоугольник 259"/>
          <p:cNvSpPr>
            <a:spLocks noChangeArrowheads="1"/>
          </p:cNvSpPr>
          <p:nvPr/>
        </p:nvSpPr>
        <p:spPr bwMode="auto">
          <a:xfrm>
            <a:off x="3150658" y="911225"/>
            <a:ext cx="1203854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kk-KZ" altLang="ru-RU" sz="1100" b="1" smtClean="0">
                <a:solidFill>
                  <a:prstClr val="black"/>
                </a:solidFill>
                <a:cs typeface="Arial" charset="0"/>
              </a:rPr>
              <a:t>Доходы АОТ</a:t>
            </a:r>
            <a:endParaRPr lang="ru-RU" altLang="ru-RU" sz="1100" b="1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7424" name="Прямоугольник 1"/>
          <p:cNvSpPr>
            <a:spLocks noChangeArrowheads="1"/>
          </p:cNvSpPr>
          <p:nvPr/>
        </p:nvSpPr>
        <p:spPr bwMode="auto">
          <a:xfrm>
            <a:off x="263641" y="35332"/>
            <a:ext cx="95859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1F497D"/>
                </a:solidFill>
                <a:latin typeface="Arial" charset="0"/>
                <a:cs typeface="Arial" charset="0"/>
              </a:rPr>
              <a:t>ЛОКОМОТИВНАЯ ТЯГА КАК ИНСТРУМЕНТ </a:t>
            </a:r>
            <a:r>
              <a:rPr lang="ru-RU" altLang="ru-RU" sz="1800" b="1" dirty="0" smtClean="0">
                <a:solidFill>
                  <a:srgbClr val="1F497D"/>
                </a:solidFill>
                <a:latin typeface="Arial" charset="0"/>
                <a:cs typeface="Arial" charset="0"/>
              </a:rPr>
              <a:t>СУБСИДИРОВАНИЯ (данные 2015 года) </a:t>
            </a:r>
            <a:endParaRPr lang="ru-RU" altLang="ru-RU" sz="1800" b="1" dirty="0" smtClean="0">
              <a:solidFill>
                <a:srgbClr val="1F497D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7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4497" y="5157192"/>
            <a:ext cx="9053023" cy="151216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1986" name="Object 1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83" y="263774"/>
          <a:ext cx="175419" cy="14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" y="263774"/>
                        <a:ext cx="175419" cy="149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 hidden="1"/>
          <p:cNvSpPr/>
          <p:nvPr>
            <p:custDataLst>
              <p:tags r:id="rId3"/>
            </p:custDataLst>
          </p:nvPr>
        </p:nvSpPr>
        <p:spPr bwMode="auto">
          <a:xfrm>
            <a:off x="183" y="263774"/>
            <a:ext cx="175419" cy="14946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858996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108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12" name="Rectangle 17"/>
          <p:cNvSpPr/>
          <p:nvPr/>
        </p:nvSpPr>
        <p:spPr>
          <a:xfrm flipH="1">
            <a:off x="272483" y="795440"/>
            <a:ext cx="9217020" cy="531692"/>
          </a:xfrm>
          <a:prstGeom prst="rect">
            <a:avLst/>
          </a:prstGeom>
          <a:solidFill>
            <a:srgbClr val="E2E2E2"/>
          </a:solidFill>
          <a:ln w="9525" cap="flat" cmpd="sng" algn="ctr">
            <a:solidFill>
              <a:srgbClr val="E2E2E2"/>
            </a:solidFill>
            <a:prstDash val="solid"/>
          </a:ln>
          <a:effectLst/>
        </p:spPr>
        <p:txBody>
          <a:bodyPr lIns="168417" tIns="82884" rIns="84209" bIns="82884" anchor="ctr"/>
          <a:lstStyle/>
          <a:p>
            <a:pPr algn="just" defTabSz="842257" fontAlgn="base">
              <a:buClr>
                <a:srgbClr val="000000"/>
              </a:buClr>
              <a:buSzPct val="100000"/>
            </a:pPr>
            <a:r>
              <a:rPr lang="ru-RU" sz="1477" b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Целевая бизнес модель – </a:t>
            </a:r>
            <a:r>
              <a:rPr lang="ru-RU" sz="1477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интегрированная транспортно-логистическая компания с основным ростом бизнеса, приходящимся на развитие транзита</a:t>
            </a:r>
            <a:endParaRPr lang="en-US" sz="1477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gray">
          <a:xfrm>
            <a:off x="3558413" y="1961650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ColumnHeader"/>
          <p:cNvSpPr>
            <a:spLocks noChangeArrowheads="1"/>
          </p:cNvSpPr>
          <p:nvPr/>
        </p:nvSpPr>
        <p:spPr bwMode="gray">
          <a:xfrm>
            <a:off x="376084" y="1517660"/>
            <a:ext cx="2488701" cy="340559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>
            <a:outerShdw dist="25400" dir="5400000" sx="99001" sy="99001" algn="ctr" rotWithShape="0">
              <a:srgbClr val="004990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wrap="square" lIns="84209" tIns="84209" rIns="84209" bIns="84209" anchor="b">
            <a:spAutoFit/>
          </a:bodyPr>
          <a:lstStyle/>
          <a:p>
            <a:pPr algn="ctr" defTabSz="84225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8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Бизнес</a:t>
            </a:r>
          </a:p>
        </p:txBody>
      </p:sp>
      <p:grpSp>
        <p:nvGrpSpPr>
          <p:cNvPr id="23" name="Group 76"/>
          <p:cNvGrpSpPr>
            <a:grpSpLocks/>
          </p:cNvGrpSpPr>
          <p:nvPr/>
        </p:nvGrpSpPr>
        <p:grpSpPr bwMode="auto">
          <a:xfrm>
            <a:off x="3221187" y="1350216"/>
            <a:ext cx="2371420" cy="511451"/>
            <a:chOff x="3135654" y="1381976"/>
            <a:chExt cx="2371251" cy="735827"/>
          </a:xfrm>
        </p:grpSpPr>
        <p:sp>
          <p:nvSpPr>
            <p:cNvPr id="24" name="ColumnHeader"/>
            <p:cNvSpPr>
              <a:spLocks noChangeArrowheads="1"/>
            </p:cNvSpPr>
            <p:nvPr/>
          </p:nvSpPr>
          <p:spPr bwMode="gray">
            <a:xfrm>
              <a:off x="3135654" y="1381976"/>
              <a:ext cx="960066" cy="735827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dist="25400" dir="5400000" sx="99001" sy="99001" algn="ctr" rotWithShape="0">
                <a:srgbClr val="004990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  <p:txBody>
            <a:bodyPr tIns="84406" bIns="84406" anchor="ctr">
              <a:spAutoFit/>
            </a:bodyPr>
            <a:lstStyle/>
            <a:p>
              <a:pPr algn="ctr" defTabSz="842257" fontAlgn="base">
                <a:spcBef>
                  <a:spcPct val="0"/>
                </a:spcBef>
                <a:spcAft>
                  <a:spcPct val="0"/>
                </a:spcAft>
                <a:buClr>
                  <a:srgbClr val="002960"/>
                </a:buClr>
                <a:defRPr/>
              </a:pPr>
              <a:r>
                <a:rPr lang="ru-RU" sz="1108" b="1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Текущая модель</a:t>
              </a:r>
            </a:p>
          </p:txBody>
        </p:sp>
        <p:sp>
          <p:nvSpPr>
            <p:cNvPr id="25" name="ColumnHeader"/>
            <p:cNvSpPr>
              <a:spLocks noChangeArrowheads="1"/>
            </p:cNvSpPr>
            <p:nvPr/>
          </p:nvSpPr>
          <p:spPr bwMode="gray">
            <a:xfrm>
              <a:off x="4546838" y="1381976"/>
              <a:ext cx="960067" cy="735827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dist="25400" dir="5400000" sx="99001" sy="99001" algn="ctr" rotWithShape="0">
                <a:srgbClr val="004990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  <p:txBody>
            <a:bodyPr tIns="84406" bIns="84406" anchor="ctr">
              <a:spAutoFit/>
            </a:bodyPr>
            <a:lstStyle/>
            <a:p>
              <a:pPr algn="ctr" defTabSz="842257" fontAlgn="base">
                <a:spcBef>
                  <a:spcPct val="0"/>
                </a:spcBef>
                <a:spcAft>
                  <a:spcPct val="0"/>
                </a:spcAft>
                <a:buClr>
                  <a:srgbClr val="002960"/>
                </a:buClr>
                <a:defRPr/>
              </a:pPr>
              <a:r>
                <a:rPr lang="ru-RU" sz="1108" b="1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Целевая модель</a:t>
              </a:r>
            </a:p>
          </p:txBody>
        </p:sp>
      </p:grpSp>
      <p:sp>
        <p:nvSpPr>
          <p:cNvPr id="26" name="Freeform 10"/>
          <p:cNvSpPr>
            <a:spLocks/>
          </p:cNvSpPr>
          <p:nvPr/>
        </p:nvSpPr>
        <p:spPr bwMode="gray">
          <a:xfrm>
            <a:off x="4969455" y="1961650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traight Connector 50"/>
          <p:cNvCxnSpPr/>
          <p:nvPr/>
        </p:nvCxnSpPr>
        <p:spPr>
          <a:xfrm>
            <a:off x="399562" y="2309610"/>
            <a:ext cx="8997950" cy="0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</a:ln>
          <a:effectLst/>
        </p:spPr>
      </p:cxnSp>
      <p:sp>
        <p:nvSpPr>
          <p:cNvPr id="28" name="TextBox 41"/>
          <p:cNvSpPr txBox="1">
            <a:spLocks noChangeArrowheads="1"/>
          </p:cNvSpPr>
          <p:nvPr/>
        </p:nvSpPr>
        <p:spPr bwMode="auto">
          <a:xfrm>
            <a:off x="376084" y="1925042"/>
            <a:ext cx="2488701" cy="353310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altLang="ru-RU" sz="1108" b="1" kern="0" dirty="0">
                <a:solidFill>
                  <a:srgbClr val="000000"/>
                </a:solidFill>
                <a:sym typeface="Arial" pitchFamily="34" charset="0"/>
              </a:rPr>
              <a:t>Железнодорожная инфраструктура</a:t>
            </a:r>
          </a:p>
        </p:txBody>
      </p:sp>
      <p:sp>
        <p:nvSpPr>
          <p:cNvPr id="29" name="TextColumnContent"/>
          <p:cNvSpPr>
            <a:spLocks noChangeArrowheads="1"/>
          </p:cNvSpPr>
          <p:nvPr/>
        </p:nvSpPr>
        <p:spPr bwMode="gray">
          <a:xfrm>
            <a:off x="6144951" y="1942072"/>
            <a:ext cx="3026745" cy="29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Естественная монополия</a:t>
            </a:r>
          </a:p>
        </p:txBody>
      </p:sp>
      <p:sp>
        <p:nvSpPr>
          <p:cNvPr id="30" name="Freeform 10"/>
          <p:cNvSpPr>
            <a:spLocks/>
          </p:cNvSpPr>
          <p:nvPr/>
        </p:nvSpPr>
        <p:spPr bwMode="gray">
          <a:xfrm>
            <a:off x="3558413" y="2384150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gray">
          <a:xfrm>
            <a:off x="4969455" y="2384150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41"/>
          <p:cNvSpPr txBox="1">
            <a:spLocks noChangeArrowheads="1"/>
          </p:cNvSpPr>
          <p:nvPr/>
        </p:nvSpPr>
        <p:spPr bwMode="auto">
          <a:xfrm>
            <a:off x="376084" y="2372690"/>
            <a:ext cx="2488701" cy="353310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altLang="ru-RU" sz="1108" b="1" kern="0" dirty="0" err="1">
                <a:solidFill>
                  <a:srgbClr val="000000"/>
                </a:solidFill>
                <a:sym typeface="Arial" pitchFamily="34" charset="0"/>
              </a:rPr>
              <a:t>Мультимодальная</a:t>
            </a:r>
            <a:r>
              <a:rPr lang="ru-RU" altLang="ru-RU" sz="1108" b="1" kern="0" dirty="0">
                <a:solidFill>
                  <a:srgbClr val="000000"/>
                </a:solidFill>
                <a:sym typeface="Arial" pitchFamily="34" charset="0"/>
              </a:rPr>
              <a:t> логистика</a:t>
            </a:r>
          </a:p>
        </p:txBody>
      </p:sp>
      <p:sp>
        <p:nvSpPr>
          <p:cNvPr id="34" name="TextColumnContent"/>
          <p:cNvSpPr>
            <a:spLocks noChangeArrowheads="1"/>
          </p:cNvSpPr>
          <p:nvPr/>
        </p:nvSpPr>
        <p:spPr bwMode="gray">
          <a:xfrm>
            <a:off x="6144951" y="2364527"/>
            <a:ext cx="3026745" cy="29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Новая возможность</a:t>
            </a:r>
          </a:p>
        </p:txBody>
      </p:sp>
      <p:sp>
        <p:nvSpPr>
          <p:cNvPr id="35" name="Freeform 10"/>
          <p:cNvSpPr>
            <a:spLocks/>
          </p:cNvSpPr>
          <p:nvPr/>
        </p:nvSpPr>
        <p:spPr bwMode="gray">
          <a:xfrm>
            <a:off x="3563835" y="2806411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Straight Connector 50"/>
          <p:cNvCxnSpPr/>
          <p:nvPr/>
        </p:nvCxnSpPr>
        <p:spPr>
          <a:xfrm>
            <a:off x="404979" y="3154131"/>
            <a:ext cx="8997950" cy="0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</a:ln>
          <a:effectLst/>
        </p:spPr>
      </p:cxnSp>
      <p:sp>
        <p:nvSpPr>
          <p:cNvPr id="39" name="TextBox 41"/>
          <p:cNvSpPr txBox="1">
            <a:spLocks noChangeArrowheads="1"/>
          </p:cNvSpPr>
          <p:nvPr/>
        </p:nvSpPr>
        <p:spPr bwMode="auto">
          <a:xfrm>
            <a:off x="381505" y="2744559"/>
            <a:ext cx="2488701" cy="353310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altLang="ru-RU" sz="1108" b="1" kern="0" dirty="0">
                <a:solidFill>
                  <a:srgbClr val="000000"/>
                </a:solidFill>
                <a:sym typeface="Arial" pitchFamily="34" charset="0"/>
              </a:rPr>
              <a:t>Железнодорожные грузовые перевозки</a:t>
            </a:r>
            <a:r>
              <a:rPr lang="en-US" altLang="ru-RU" sz="1108" b="1" kern="0" dirty="0">
                <a:solidFill>
                  <a:srgbClr val="000000"/>
                </a:solidFill>
                <a:sym typeface="Arial" pitchFamily="34" charset="0"/>
              </a:rPr>
              <a:t> </a:t>
            </a:r>
            <a:endParaRPr lang="ru-RU" altLang="ru-RU" sz="1108" b="1" kern="0" dirty="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42" name="TextColumnContent"/>
          <p:cNvSpPr>
            <a:spLocks noChangeArrowheads="1"/>
          </p:cNvSpPr>
          <p:nvPr/>
        </p:nvSpPr>
        <p:spPr bwMode="gray">
          <a:xfrm>
            <a:off x="6150368" y="2786787"/>
            <a:ext cx="3026745" cy="29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Реорганизация </a:t>
            </a:r>
          </a:p>
        </p:txBody>
      </p:sp>
      <p:sp>
        <p:nvSpPr>
          <p:cNvPr id="44" name="Freeform 10"/>
          <p:cNvSpPr>
            <a:spLocks/>
          </p:cNvSpPr>
          <p:nvPr/>
        </p:nvSpPr>
        <p:spPr bwMode="gray">
          <a:xfrm>
            <a:off x="3563835" y="3226190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Freeform 10"/>
          <p:cNvSpPr>
            <a:spLocks/>
          </p:cNvSpPr>
          <p:nvPr/>
        </p:nvSpPr>
        <p:spPr bwMode="gray">
          <a:xfrm>
            <a:off x="4974875" y="3226190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C0000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Straight Connector 50"/>
          <p:cNvCxnSpPr/>
          <p:nvPr/>
        </p:nvCxnSpPr>
        <p:spPr>
          <a:xfrm>
            <a:off x="404979" y="3573910"/>
            <a:ext cx="8997950" cy="0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</a:ln>
          <a:effectLst/>
        </p:spPr>
      </p:cxnSp>
      <p:sp>
        <p:nvSpPr>
          <p:cNvPr id="47" name="TextBox 41"/>
          <p:cNvSpPr txBox="1">
            <a:spLocks noChangeArrowheads="1"/>
          </p:cNvSpPr>
          <p:nvPr/>
        </p:nvSpPr>
        <p:spPr bwMode="auto">
          <a:xfrm>
            <a:off x="381505" y="3189533"/>
            <a:ext cx="2488701" cy="353310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sz="1108" b="1" kern="0" dirty="0">
                <a:solidFill>
                  <a:srgbClr val="000000"/>
                </a:solidFill>
                <a:sym typeface="Arial" pitchFamily="34" charset="0"/>
              </a:rPr>
              <a:t>Оперирование грузовыми вагонами</a:t>
            </a:r>
          </a:p>
        </p:txBody>
      </p:sp>
      <p:sp>
        <p:nvSpPr>
          <p:cNvPr id="48" name="TextColumnContent"/>
          <p:cNvSpPr>
            <a:spLocks noChangeArrowheads="1"/>
          </p:cNvSpPr>
          <p:nvPr/>
        </p:nvSpPr>
        <p:spPr bwMode="gray">
          <a:xfrm>
            <a:off x="6150368" y="3206567"/>
            <a:ext cx="3026745" cy="29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Приватизация</a:t>
            </a:r>
          </a:p>
        </p:txBody>
      </p:sp>
      <p:sp>
        <p:nvSpPr>
          <p:cNvPr id="49" name="Freeform 10"/>
          <p:cNvSpPr>
            <a:spLocks/>
          </p:cNvSpPr>
          <p:nvPr/>
        </p:nvSpPr>
        <p:spPr bwMode="gray">
          <a:xfrm>
            <a:off x="3563835" y="3646825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Freeform 10"/>
          <p:cNvSpPr>
            <a:spLocks/>
          </p:cNvSpPr>
          <p:nvPr/>
        </p:nvSpPr>
        <p:spPr bwMode="gray">
          <a:xfrm>
            <a:off x="4974875" y="3646825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noFill/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404979" y="3994780"/>
            <a:ext cx="8997950" cy="0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</a:ln>
          <a:effectLst/>
        </p:spPr>
      </p:cxnSp>
      <p:sp>
        <p:nvSpPr>
          <p:cNvPr id="52" name="TextBox 41"/>
          <p:cNvSpPr txBox="1">
            <a:spLocks noChangeArrowheads="1"/>
          </p:cNvSpPr>
          <p:nvPr/>
        </p:nvSpPr>
        <p:spPr bwMode="auto">
          <a:xfrm>
            <a:off x="381505" y="3610210"/>
            <a:ext cx="2488701" cy="353310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sz="1108" b="1" kern="0" dirty="0">
                <a:solidFill>
                  <a:srgbClr val="000000"/>
                </a:solidFill>
                <a:sym typeface="Arial" pitchFamily="34" charset="0"/>
              </a:rPr>
              <a:t>Железнодорожные пассажирские перевозки</a:t>
            </a:r>
          </a:p>
        </p:txBody>
      </p:sp>
      <p:sp>
        <p:nvSpPr>
          <p:cNvPr id="53" name="TextColumnContent"/>
          <p:cNvSpPr>
            <a:spLocks noChangeArrowheads="1"/>
          </p:cNvSpPr>
          <p:nvPr/>
        </p:nvSpPr>
        <p:spPr bwMode="gray">
          <a:xfrm>
            <a:off x="6150375" y="3627245"/>
            <a:ext cx="3339136" cy="29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Приватизация после реорганизации</a:t>
            </a:r>
          </a:p>
        </p:txBody>
      </p:sp>
      <p:sp>
        <p:nvSpPr>
          <p:cNvPr id="54" name="Freeform 10"/>
          <p:cNvSpPr>
            <a:spLocks/>
          </p:cNvSpPr>
          <p:nvPr/>
        </p:nvSpPr>
        <p:spPr bwMode="gray">
          <a:xfrm>
            <a:off x="3563835" y="4069084"/>
            <a:ext cx="271581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Freeform 10"/>
          <p:cNvSpPr>
            <a:spLocks/>
          </p:cNvSpPr>
          <p:nvPr/>
        </p:nvSpPr>
        <p:spPr bwMode="gray">
          <a:xfrm>
            <a:off x="4974875" y="4069084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noFill/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41"/>
          <p:cNvSpPr txBox="1">
            <a:spLocks noChangeArrowheads="1"/>
          </p:cNvSpPr>
          <p:nvPr/>
        </p:nvSpPr>
        <p:spPr bwMode="auto">
          <a:xfrm>
            <a:off x="381485" y="4032529"/>
            <a:ext cx="2483284" cy="974979"/>
          </a:xfrm>
          <a:prstGeom prst="rect">
            <a:avLst/>
          </a:prstGeom>
          <a:solidFill>
            <a:srgbClr val="CCE3F2"/>
          </a:solidFill>
          <a:ln w="9525">
            <a:solidFill>
              <a:srgbClr val="CCE3F2"/>
            </a:solidFill>
            <a:miter lim="800000"/>
            <a:headEnd/>
            <a:tailEnd/>
          </a:ln>
        </p:spPr>
        <p:txBody>
          <a:bodyPr lIns="33689" tIns="35434" rIns="33689" bIns="35434" anchor="ctr"/>
          <a:lstStyle>
            <a:lvl1pPr marL="179388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953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altLang="ru-RU" sz="1108" b="1" kern="0" dirty="0">
                <a:solidFill>
                  <a:srgbClr val="000000"/>
                </a:solidFill>
                <a:sym typeface="Arial" pitchFamily="34" charset="0"/>
              </a:rPr>
              <a:t>Вспомогательные активы</a:t>
            </a:r>
          </a:p>
          <a:p>
            <a:pPr marL="99478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altLang="ru-RU" sz="923" kern="0" dirty="0">
                <a:solidFill>
                  <a:srgbClr val="000000"/>
                </a:solidFill>
                <a:sym typeface="Arial" pitchFamily="34" charset="0"/>
              </a:rPr>
              <a:t>(телекоммуникационные компании, компании в области безопасности, фабрики железнодорожного оборудования, исследовательские и образовательные компании)</a:t>
            </a:r>
          </a:p>
        </p:txBody>
      </p:sp>
      <p:sp>
        <p:nvSpPr>
          <p:cNvPr id="58" name="TextColumnContent"/>
          <p:cNvSpPr>
            <a:spLocks noChangeArrowheads="1"/>
          </p:cNvSpPr>
          <p:nvPr/>
        </p:nvSpPr>
        <p:spPr bwMode="gray">
          <a:xfrm>
            <a:off x="6150368" y="4049552"/>
            <a:ext cx="3026745" cy="42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lIns="84209" tIns="84209" rIns="84209" bIns="84209" anchor="ctr"/>
          <a:lstStyle/>
          <a:p>
            <a:pPr defTabSz="842257" fontAlgn="base">
              <a:spcBef>
                <a:spcPct val="0"/>
              </a:spcBef>
              <a:spcAft>
                <a:spcPct val="0"/>
              </a:spcAft>
              <a:buClr>
                <a:srgbClr val="004990"/>
              </a:buClr>
            </a:pPr>
            <a:r>
              <a:rPr lang="ru-RU" altLang="ru-RU" sz="129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Партнерство и поддержка основного бизнеса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2595" y="1418127"/>
            <a:ext cx="9217021" cy="3655791"/>
          </a:xfrm>
          <a:prstGeom prst="rect">
            <a:avLst/>
          </a:prstGeom>
          <a:noFill/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222" tIns="42110" rIns="84222" bIns="42110" rtlCol="0" anchor="ctr"/>
          <a:lstStyle/>
          <a:p>
            <a:pPr algn="ctr" defTabSz="841368"/>
            <a:endParaRPr lang="ru-RU" sz="1662" dirty="0" err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67179" y="5217405"/>
            <a:ext cx="2523863" cy="12586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554"/>
              </a:spcBef>
              <a:spcAft>
                <a:spcPts val="554"/>
              </a:spcAft>
              <a:defRPr/>
            </a:pPr>
            <a:r>
              <a:rPr lang="ru-RU" sz="1292" b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Ключевая инициатива –</a:t>
            </a:r>
          </a:p>
          <a:p>
            <a:pPr algn="ctr">
              <a:spcBef>
                <a:spcPts val="554"/>
              </a:spcBef>
              <a:spcAft>
                <a:spcPts val="554"/>
              </a:spcAft>
              <a:defRPr/>
            </a:pPr>
            <a:r>
              <a:rPr lang="ru-RU" sz="1292" b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Трансформация бизнеса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314232" y="5098204"/>
            <a:ext cx="6192684" cy="1485674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272568" indent="-293084" defTabSz="842618" eaLnBrk="0" hangingPunct="0">
              <a:spcBef>
                <a:spcPts val="277"/>
              </a:spcBef>
              <a:spcAft>
                <a:spcPts val="277"/>
              </a:spcAft>
              <a:buClr>
                <a:schemeClr val="bg1"/>
              </a:buClr>
              <a:buSzPct val="75000"/>
              <a:buFont typeface="Wingdings" pitchFamily="2" charset="2"/>
              <a:buChar char="q"/>
              <a:tabLst>
                <a:tab pos="404456" algn="l"/>
                <a:tab pos="422041" algn="l"/>
                <a:tab pos="608150" algn="l"/>
                <a:tab pos="810378" algn="l"/>
              </a:tabLst>
              <a:defRPr/>
            </a:pPr>
            <a:r>
              <a:rPr lang="ru-RU" sz="1292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Реинжиниринг и интеграция процессов</a:t>
            </a:r>
          </a:p>
          <a:p>
            <a:pPr marL="272568" indent="-293084" defTabSz="842618" eaLnBrk="0" hangingPunct="0">
              <a:spcBef>
                <a:spcPts val="277"/>
              </a:spcBef>
              <a:spcAft>
                <a:spcPts val="277"/>
              </a:spcAft>
              <a:buClr>
                <a:schemeClr val="bg1"/>
              </a:buClr>
              <a:buSzPct val="75000"/>
              <a:buFont typeface="Wingdings" pitchFamily="2" charset="2"/>
              <a:buChar char="q"/>
              <a:tabLst>
                <a:tab pos="404456" algn="l"/>
                <a:tab pos="422041" algn="l"/>
                <a:tab pos="608150" algn="l"/>
                <a:tab pos="810378" algn="l"/>
              </a:tabLst>
              <a:defRPr/>
            </a:pPr>
            <a:r>
              <a:rPr lang="ru-RU" sz="1292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Реструктуризация системы управления и портфеля активов</a:t>
            </a:r>
          </a:p>
          <a:p>
            <a:pPr marL="272568" indent="-293084" defTabSz="842618" eaLnBrk="0" hangingPunct="0">
              <a:spcBef>
                <a:spcPts val="277"/>
              </a:spcBef>
              <a:spcAft>
                <a:spcPts val="277"/>
              </a:spcAft>
              <a:buClr>
                <a:schemeClr val="bg1"/>
              </a:buClr>
              <a:buSzPct val="75000"/>
              <a:buFont typeface="Wingdings" pitchFamily="2" charset="2"/>
              <a:buChar char="q"/>
              <a:tabLst>
                <a:tab pos="404456" algn="l"/>
                <a:tab pos="422041" algn="l"/>
                <a:tab pos="608150" algn="l"/>
                <a:tab pos="810378" algn="l"/>
              </a:tabLst>
              <a:defRPr/>
            </a:pPr>
            <a:r>
              <a:rPr lang="ru-RU" sz="1292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Имплементация новой организационной структуры</a:t>
            </a:r>
          </a:p>
          <a:p>
            <a:pPr marL="272568" indent="-293084" defTabSz="842618" eaLnBrk="0" hangingPunct="0">
              <a:spcBef>
                <a:spcPts val="277"/>
              </a:spcBef>
              <a:spcAft>
                <a:spcPts val="277"/>
              </a:spcAft>
              <a:buClr>
                <a:schemeClr val="bg1"/>
              </a:buClr>
              <a:buSzPct val="75000"/>
              <a:buFont typeface="Wingdings" pitchFamily="2" charset="2"/>
              <a:buChar char="q"/>
              <a:tabLst>
                <a:tab pos="404456" algn="l"/>
                <a:tab pos="422041" algn="l"/>
                <a:tab pos="608150" algn="l"/>
                <a:tab pos="810378" algn="l"/>
              </a:tabLst>
              <a:defRPr/>
            </a:pPr>
            <a:r>
              <a:rPr lang="ru-RU" sz="1292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Создание эффективной технологической платформы</a:t>
            </a:r>
          </a:p>
          <a:p>
            <a:pPr marL="272568" indent="-293084" defTabSz="842618" eaLnBrk="0" hangingPunct="0">
              <a:spcBef>
                <a:spcPts val="277"/>
              </a:spcBef>
              <a:spcAft>
                <a:spcPts val="277"/>
              </a:spcAft>
              <a:buClr>
                <a:schemeClr val="bg1"/>
              </a:buClr>
              <a:buSzPct val="75000"/>
              <a:buFont typeface="Wingdings" pitchFamily="2" charset="2"/>
              <a:buChar char="q"/>
              <a:tabLst>
                <a:tab pos="404456" algn="l"/>
                <a:tab pos="422041" algn="l"/>
                <a:tab pos="608150" algn="l"/>
                <a:tab pos="810378" algn="l"/>
              </a:tabLst>
              <a:defRPr/>
            </a:pPr>
            <a:r>
              <a:rPr lang="ru-RU" sz="1292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корпоративной культуры</a:t>
            </a:r>
          </a:p>
        </p:txBody>
      </p:sp>
      <p:sp>
        <p:nvSpPr>
          <p:cNvPr id="70" name="Freeform 10"/>
          <p:cNvSpPr>
            <a:spLocks/>
          </p:cNvSpPr>
          <p:nvPr/>
        </p:nvSpPr>
        <p:spPr bwMode="gray">
          <a:xfrm>
            <a:off x="4980296" y="2811414"/>
            <a:ext cx="271580" cy="199275"/>
          </a:xfrm>
          <a:custGeom>
            <a:avLst/>
            <a:gdLst>
              <a:gd name="T0" fmla="*/ 2147483647 w 352"/>
              <a:gd name="T1" fmla="*/ 2147483647 h 380"/>
              <a:gd name="T2" fmla="*/ 2147483647 w 352"/>
              <a:gd name="T3" fmla="*/ 2147483647 h 380"/>
              <a:gd name="T4" fmla="*/ 2147483647 w 352"/>
              <a:gd name="T5" fmla="*/ 2147483647 h 380"/>
              <a:gd name="T6" fmla="*/ 2147483647 w 352"/>
              <a:gd name="T7" fmla="*/ 2147483647 h 380"/>
              <a:gd name="T8" fmla="*/ 2147483647 w 352"/>
              <a:gd name="T9" fmla="*/ 2147483647 h 380"/>
              <a:gd name="T10" fmla="*/ 2147483647 w 352"/>
              <a:gd name="T11" fmla="*/ 2147483647 h 380"/>
              <a:gd name="T12" fmla="*/ 2147483647 w 352"/>
              <a:gd name="T13" fmla="*/ 2147483647 h 380"/>
              <a:gd name="T14" fmla="*/ 2147483647 w 352"/>
              <a:gd name="T15" fmla="*/ 2147483647 h 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2"/>
              <a:gd name="T25" fmla="*/ 0 h 380"/>
              <a:gd name="T26" fmla="*/ 352 w 352"/>
              <a:gd name="T27" fmla="*/ 380 h 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2" h="380">
                <a:moveTo>
                  <a:pt x="2" y="264"/>
                </a:moveTo>
                <a:cubicBezTo>
                  <a:pt x="42" y="304"/>
                  <a:pt x="56" y="361"/>
                  <a:pt x="78" y="380"/>
                </a:cubicBezTo>
                <a:cubicBezTo>
                  <a:pt x="105" y="379"/>
                  <a:pt x="132" y="378"/>
                  <a:pt x="132" y="378"/>
                </a:cubicBezTo>
                <a:cubicBezTo>
                  <a:pt x="190" y="174"/>
                  <a:pt x="352" y="26"/>
                  <a:pt x="352" y="26"/>
                </a:cubicBezTo>
                <a:cubicBezTo>
                  <a:pt x="318" y="0"/>
                  <a:pt x="296" y="14"/>
                  <a:pt x="296" y="14"/>
                </a:cubicBezTo>
                <a:cubicBezTo>
                  <a:pt x="296" y="14"/>
                  <a:pt x="186" y="130"/>
                  <a:pt x="102" y="304"/>
                </a:cubicBezTo>
                <a:cubicBezTo>
                  <a:pt x="86" y="258"/>
                  <a:pt x="28" y="242"/>
                  <a:pt x="28" y="242"/>
                </a:cubicBezTo>
                <a:cubicBezTo>
                  <a:pt x="28" y="242"/>
                  <a:pt x="0" y="246"/>
                  <a:pt x="2" y="264"/>
                </a:cubicBezTo>
                <a:close/>
              </a:path>
            </a:pathLst>
          </a:custGeom>
          <a:solidFill>
            <a:srgbClr val="082C50"/>
          </a:solidFill>
          <a:ln w="9525" cap="flat" cmpd="sng">
            <a:solidFill>
              <a:srgbClr val="082C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84209" tIns="84209" rIns="84209" bIns="84209" anchor="ctr"/>
          <a:lstStyle/>
          <a:p>
            <a:pPr defTabSz="84225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662" ker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4492" y="2364568"/>
            <a:ext cx="2556000" cy="731077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7148"/>
            <a:endParaRPr lang="ru-RU" sz="1662" dirty="0" err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9" name="Picture 5" descr="Логотип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481" y="99698"/>
            <a:ext cx="371475" cy="46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Заголовок 1"/>
          <p:cNvSpPr txBox="1">
            <a:spLocks/>
          </p:cNvSpPr>
          <p:nvPr/>
        </p:nvSpPr>
        <p:spPr>
          <a:xfrm>
            <a:off x="471616" y="44624"/>
            <a:ext cx="9113177" cy="385762"/>
          </a:xfrm>
          <a:prstGeom prst="rect">
            <a:avLst/>
          </a:prstGeom>
        </p:spPr>
        <p:txBody>
          <a:bodyPr lIns="91402" tIns="45701" rIns="91402" bIns="4570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  <a:tabLst>
                <a:tab pos="134461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РАЗВИТИЯ АО «НК «КТЖ»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Прямоугольник 7"/>
          <p:cNvSpPr>
            <a:spLocks noChangeArrowheads="1"/>
          </p:cNvSpPr>
          <p:nvPr/>
        </p:nvSpPr>
        <p:spPr bwMode="auto">
          <a:xfrm>
            <a:off x="32" y="47704"/>
            <a:ext cx="468313" cy="3580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algn="ctr" defTabSz="910841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0646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Прямая соединительная линия 41"/>
          <p:cNvCxnSpPr/>
          <p:nvPr/>
        </p:nvCxnSpPr>
        <p:spPr>
          <a:xfrm flipV="1">
            <a:off x="7267852" y="1855301"/>
            <a:ext cx="0" cy="471600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4800530" y="1855301"/>
            <a:ext cx="0" cy="471600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ятиугольник 131"/>
          <p:cNvSpPr/>
          <p:nvPr/>
        </p:nvSpPr>
        <p:spPr>
          <a:xfrm>
            <a:off x="1109072" y="3612088"/>
            <a:ext cx="4248472" cy="566529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  <a:alpha val="24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endParaRPr lang="ru-RU" sz="1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ятиугольник 131"/>
          <p:cNvSpPr/>
          <p:nvPr/>
        </p:nvSpPr>
        <p:spPr>
          <a:xfrm>
            <a:off x="1109079" y="1758714"/>
            <a:ext cx="2425080" cy="851437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  <a:alpha val="24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endParaRPr lang="ru-RU" sz="1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ятиугольник 131"/>
          <p:cNvSpPr/>
          <p:nvPr/>
        </p:nvSpPr>
        <p:spPr>
          <a:xfrm>
            <a:off x="1037064" y="2828401"/>
            <a:ext cx="4248472" cy="566529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  <a:alpha val="24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endParaRPr lang="ru-RU" sz="1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ятиугольник 131"/>
          <p:cNvSpPr/>
          <p:nvPr/>
        </p:nvSpPr>
        <p:spPr>
          <a:xfrm>
            <a:off x="1109079" y="4556593"/>
            <a:ext cx="2425080" cy="566529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  <a:alpha val="24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ятиугольник 131"/>
          <p:cNvSpPr/>
          <p:nvPr/>
        </p:nvSpPr>
        <p:spPr>
          <a:xfrm>
            <a:off x="1134624" y="5430224"/>
            <a:ext cx="2425080" cy="566529"/>
          </a:xfrm>
          <a:prstGeom prst="chevron">
            <a:avLst>
              <a:gd name="adj" fmla="val 0"/>
            </a:avLst>
          </a:prstGeom>
          <a:solidFill>
            <a:schemeClr val="bg1">
              <a:lumMod val="95000"/>
              <a:alpha val="24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endParaRPr lang="ru-RU" sz="1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576" y="4447589"/>
            <a:ext cx="1457552" cy="792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ПАССАЖИРСКИЕ ПЕРЕВОЗКИ</a:t>
            </a:r>
            <a:endParaRPr lang="ru-RU" sz="11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576" y="5311685"/>
            <a:ext cx="1457552" cy="100811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ДЗО</a:t>
            </a:r>
            <a:endParaRPr lang="ru-RU" sz="16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ятиугольник 131"/>
          <p:cNvSpPr/>
          <p:nvPr/>
        </p:nvSpPr>
        <p:spPr>
          <a:xfrm>
            <a:off x="5179167" y="2791317"/>
            <a:ext cx="4507889" cy="648160"/>
          </a:xfrm>
          <a:prstGeom prst="chevron">
            <a:avLst>
              <a:gd name="adj" fmla="val 2150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АО «КТЖ-ИНФРАСТРУКТУРА»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2" descr="http://www.iconarchive.com/download/i87620/icons8/ios7/Arrows-Up-2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AutoShape 4" descr="http://www.iconarchive.com/download/i87620/icons8/ios7/Arrows-Up-2.ico"/>
          <p:cNvSpPr>
            <a:spLocks noChangeAspect="1" noChangeArrowheads="1"/>
          </p:cNvSpPr>
          <p:nvPr/>
        </p:nvSpPr>
        <p:spPr bwMode="auto">
          <a:xfrm>
            <a:off x="307976" y="794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576" y="1758712"/>
            <a:ext cx="1457552" cy="2616869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Дирекция перевозочного процесса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ЦЖС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Дирекция магистральной 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сети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ЦА КТЖ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Центральный аппарат КТЖ</a:t>
            </a:r>
            <a:endParaRPr lang="ru-RU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ятиугольник 131"/>
          <p:cNvSpPr/>
          <p:nvPr/>
        </p:nvSpPr>
        <p:spPr>
          <a:xfrm>
            <a:off x="2456748" y="1758714"/>
            <a:ext cx="1872209" cy="851437"/>
          </a:xfrm>
          <a:prstGeom prst="chevron">
            <a:avLst>
              <a:gd name="adj" fmla="val 21500"/>
            </a:avLst>
          </a:prstGeom>
          <a:solidFill>
            <a:schemeClr val="bg1"/>
          </a:solidFill>
          <a:ln w="9525">
            <a:solidFill>
              <a:srgbClr val="00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АО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«Грузовые </a:t>
            </a: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перевозки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ятиугольник 131"/>
          <p:cNvSpPr/>
          <p:nvPr/>
        </p:nvSpPr>
        <p:spPr>
          <a:xfrm>
            <a:off x="2189196" y="4447589"/>
            <a:ext cx="2592288" cy="792088"/>
          </a:xfrm>
          <a:prstGeom prst="chevron">
            <a:avLst>
              <a:gd name="adj" fmla="val 21500"/>
            </a:avLst>
          </a:prstGeom>
          <a:solidFill>
            <a:schemeClr val="bg1"/>
          </a:solidFill>
          <a:ln w="19050">
            <a:solidFill>
              <a:schemeClr val="tx2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АО «Пассажирские перевозки»</a:t>
            </a:r>
            <a:endParaRPr lang="ru-RU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ятиугольник 131"/>
          <p:cNvSpPr/>
          <p:nvPr/>
        </p:nvSpPr>
        <p:spPr>
          <a:xfrm>
            <a:off x="2189196" y="5383649"/>
            <a:ext cx="7516336" cy="936148"/>
          </a:xfrm>
          <a:prstGeom prst="chevron">
            <a:avLst>
              <a:gd name="adj" fmla="val 21500"/>
            </a:avLst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ПРИВАТИЗАЦИЯ</a:t>
            </a:r>
            <a:endParaRPr lang="ru-RU" sz="14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89196" y="1052626"/>
            <a:ext cx="2592288" cy="3600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sz="1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18424" y="1052736"/>
            <a:ext cx="2425080" cy="3600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sz="1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280452" y="1049447"/>
            <a:ext cx="2425080" cy="3600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ru-RU" sz="1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664" y="1484833"/>
            <a:ext cx="590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spc="300" dirty="0" smtClean="0">
                <a:solidFill>
                  <a:prstClr val="black"/>
                </a:solidFill>
              </a:rPr>
              <a:t>КТЖ</a:t>
            </a:r>
            <a:endParaRPr lang="ru-RU" sz="1200" b="1" spc="300" dirty="0">
              <a:solidFill>
                <a:prstClr val="black"/>
              </a:solidFill>
            </a:endParaRPr>
          </a:p>
        </p:txBody>
      </p:sp>
      <p:sp>
        <p:nvSpPr>
          <p:cNvPr id="38" name="Пятиугольник 131"/>
          <p:cNvSpPr/>
          <p:nvPr/>
        </p:nvSpPr>
        <p:spPr>
          <a:xfrm>
            <a:off x="4818424" y="3574889"/>
            <a:ext cx="2425080" cy="648160"/>
          </a:xfrm>
          <a:prstGeom prst="chevron">
            <a:avLst>
              <a:gd name="adj" fmla="val 21500"/>
            </a:avLst>
          </a:prstGeom>
          <a:solidFill>
            <a:schemeClr val="bg1"/>
          </a:solidFill>
          <a:ln w="9525">
            <a:solidFill>
              <a:srgbClr val="00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Корпоративный центр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81"/>
          <p:cNvSpPr>
            <a:spLocks noChangeArrowheads="1"/>
          </p:cNvSpPr>
          <p:nvPr/>
        </p:nvSpPr>
        <p:spPr bwMode="auto">
          <a:xfrm>
            <a:off x="460375" y="44624"/>
            <a:ext cx="9437584" cy="36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8" tIns="45542" rIns="91068" bIns="45542" numCol="1" anchor="t" anchorCtr="0" compatLnSpc="1">
            <a:prstTxWarp prst="textNoShape">
              <a:avLst/>
            </a:prstTxWarp>
            <a:spAutoFit/>
          </a:bodyPr>
          <a:lstStyle/>
          <a:p>
            <a:pPr defTabSz="912813"/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ОСНОВНЫЕ ЭТАПЫ ФОРМИРОВАНИЯ ЦЕЛЕВОЙ СТРУКТУРЫ</a:t>
            </a:r>
          </a:p>
        </p:txBody>
      </p:sp>
      <p:sp>
        <p:nvSpPr>
          <p:cNvPr id="34" name="Пятиугольник 131"/>
          <p:cNvSpPr/>
          <p:nvPr/>
        </p:nvSpPr>
        <p:spPr>
          <a:xfrm>
            <a:off x="4197680" y="1758713"/>
            <a:ext cx="2028224" cy="847207"/>
          </a:xfrm>
          <a:prstGeom prst="chevron">
            <a:avLst>
              <a:gd name="adj" fmla="val 21500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Получение статуса Национальный грузовой перевозчик</a:t>
            </a:r>
            <a:endParaRPr lang="ru-RU" sz="11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7"/>
          <p:cNvSpPr>
            <a:spLocks noChangeArrowheads="1"/>
          </p:cNvSpPr>
          <p:nvPr/>
        </p:nvSpPr>
        <p:spPr bwMode="auto">
          <a:xfrm>
            <a:off x="32" y="47704"/>
            <a:ext cx="468313" cy="358086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marL="0" marR="0" lvl="0" indent="0" algn="ctr" defTabSz="91084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kern="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10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2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 rot="5400000">
            <a:off x="370135" y="570667"/>
            <a:ext cx="584776" cy="1248138"/>
          </a:xfrm>
          <a:prstGeom prst="homePlate">
            <a:avLst>
              <a:gd name="adj" fmla="val 1069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1F497D"/>
                </a:solidFill>
                <a:latin typeface="Arial Narrow" panose="020B0606020202030204" pitchFamily="34" charset="0"/>
              </a:rPr>
              <a:t>Коммерческая функция </a:t>
            </a:r>
            <a:endParaRPr lang="ru-RU" sz="1400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 rot="5400000">
            <a:off x="123913" y="1530766"/>
            <a:ext cx="1077220" cy="1248139"/>
          </a:xfrm>
          <a:prstGeom prst="homePlate">
            <a:avLst>
              <a:gd name="adj" fmla="val 1329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srgbClr val="1F497D"/>
                </a:solidFill>
                <a:latin typeface="Arial Narrow" panose="020B0606020202030204" pitchFamily="34" charset="0"/>
              </a:rPr>
              <a:t>Планирова-ние</a:t>
            </a:r>
            <a:endParaRPr lang="ru-RU" sz="1400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 rot="5400000">
            <a:off x="123923" y="2697993"/>
            <a:ext cx="1077217" cy="1248138"/>
          </a:xfrm>
          <a:prstGeom prst="homePlate">
            <a:avLst>
              <a:gd name="adj" fmla="val 1290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srgbClr val="1F497D"/>
                </a:solidFill>
                <a:latin typeface="Arial Narrow" panose="020B0606020202030204" pitchFamily="34" charset="0"/>
              </a:rPr>
              <a:t>Диспетчери-зация</a:t>
            </a:r>
            <a:endParaRPr lang="ru-RU" sz="1400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 rot="5400000">
            <a:off x="6076" y="4051511"/>
            <a:ext cx="1324481" cy="1236584"/>
          </a:xfrm>
          <a:prstGeom prst="homePlate">
            <a:avLst>
              <a:gd name="adj" fmla="val 925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1F497D"/>
                </a:solidFill>
                <a:latin typeface="Arial Narrow" panose="020B0606020202030204" pitchFamily="34" charset="0"/>
              </a:rPr>
              <a:t>Перевозка</a:t>
            </a:r>
            <a:endParaRPr lang="ru-RU" sz="1400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 rot="5400000">
            <a:off x="146242" y="5351488"/>
            <a:ext cx="1044116" cy="1236584"/>
          </a:xfrm>
          <a:prstGeom prst="homePlate">
            <a:avLst>
              <a:gd name="adj" fmla="val 1340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1F497D"/>
                </a:solidFill>
                <a:latin typeface="Arial Narrow" panose="020B0606020202030204" pitchFamily="34" charset="0"/>
              </a:rPr>
              <a:t>Управление активами </a:t>
            </a:r>
            <a:endParaRPr lang="ru-RU" sz="1400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98627" y="489018"/>
            <a:ext cx="19592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1F497D"/>
                </a:solidFill>
                <a:latin typeface="Arial Narrow" panose="020B0606020202030204" pitchFamily="34" charset="0"/>
              </a:rPr>
              <a:t>Инфраструктура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33093" y="468538"/>
            <a:ext cx="33543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1F497D"/>
                </a:solidFill>
                <a:latin typeface="Arial Narrow" panose="020B0606020202030204" pitchFamily="34" charset="0"/>
              </a:rPr>
              <a:t>Грузовой </a:t>
            </a:r>
            <a:r>
              <a:rPr lang="ru-RU" b="1" dirty="0">
                <a:solidFill>
                  <a:srgbClr val="1F497D"/>
                </a:solidFill>
                <a:latin typeface="Arial Narrow" panose="020B0606020202030204" pitchFamily="34" charset="0"/>
              </a:rPr>
              <a:t>перевозчик </a:t>
            </a:r>
            <a:endParaRPr lang="ru-RU" dirty="0">
              <a:solidFill>
                <a:srgbClr val="1F497D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21052" y="902353"/>
            <a:ext cx="448494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Продажи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Маркетинговое (продуктовое) планирование 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7411" y="1588922"/>
            <a:ext cx="4274118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Разработка графика и плана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формирования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поездов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Разработка тех планов и оперативных планов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86378" y="5447775"/>
            <a:ext cx="422515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Подготовка вагонов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ТО вагонов и локомотивов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отцепочный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ремонт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9574" y="3977779"/>
            <a:ext cx="4435982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Исполнение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заказов на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станциях («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коммерческая работа»)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Тяга (Локомотивы, бригады,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ПТОЛ) 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Местная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работа 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Выполнение Маневровой работы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86378" y="2783426"/>
            <a:ext cx="422515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Определение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потребного парка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Диспетчеризация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грузовой работой (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регулирование </a:t>
            </a:r>
            <a:r>
              <a:rPr lang="ru-RU" sz="16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вагонопотоков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, погрузки/выгрузки, переработки вагонов) 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43633" y="1616231"/>
            <a:ext cx="3844911" cy="105413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Согласование и утверждения графика движения*</a:t>
            </a:r>
          </a:p>
          <a:p>
            <a:pPr marL="95250" indent="-9525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Arial Narrow" panose="020B0606020202030204" pitchFamily="34" charset="0"/>
              </a:rPr>
              <a:t>Согласование </a:t>
            </a: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тех планов и оперативных планов</a:t>
            </a:r>
          </a:p>
          <a:p>
            <a:pPr marL="95250" indent="-9525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Планирование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ремонтных 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окон 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67738" y="2783478"/>
            <a:ext cx="436537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Диспетчеризация </a:t>
            </a: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участков и </a:t>
            </a:r>
            <a:r>
              <a:rPr lang="ru-RU" sz="1600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станций (исполнение графика движения</a:t>
            </a: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)*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89247" y="4007562"/>
            <a:ext cx="3919262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Закрепление поездов и вагонов*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Обеспечение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электроэнергией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Обеспечение связью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Услуги вокзалов </a:t>
            </a:r>
            <a:endParaRPr lang="ru-RU" sz="16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Расчет за услуги МЖС</a:t>
            </a: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47465" y="5447775"/>
            <a:ext cx="374105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Ремонт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путей (ЦП) </a:t>
            </a:r>
          </a:p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ТО активов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322544" y="902348"/>
            <a:ext cx="4410545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95250" indent="-952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Ценообразование в рамках регуляторных процедур*</a:t>
            </a:r>
            <a:endParaRPr lang="ru-RU" sz="1600" dirty="0">
              <a:solidFill>
                <a:srgbClr val="FF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0011" y="1539284"/>
            <a:ext cx="979925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8454" y="2744238"/>
            <a:ext cx="979925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8454" y="3913782"/>
            <a:ext cx="979925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8454" y="5362065"/>
            <a:ext cx="979925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38747" y="-12037"/>
            <a:ext cx="973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ИЗМЕНЕНИЯ КЛЮЧЕВЫХ</a:t>
            </a:r>
            <a:r>
              <a:rPr lang="ru-RU" sz="10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ФУНКЦИЙ В НОВОЙ  СТРУКТУРЕ при создании ГРУЗОВОГО ПЕРЕВОЗЧИКА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2610" y="6309320"/>
            <a:ext cx="787887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*Данные функции переходят в ГП до формирования Национального оператора инфраструктуры в 2017 г.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7"/>
          <p:cNvSpPr>
            <a:spLocks noChangeArrowheads="1"/>
          </p:cNvSpPr>
          <p:nvPr/>
        </p:nvSpPr>
        <p:spPr bwMode="auto">
          <a:xfrm>
            <a:off x="505" y="15351"/>
            <a:ext cx="432000" cy="432000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46" tIns="47684" rIns="95346" bIns="47684" anchor="ctr"/>
          <a:lstStyle/>
          <a:p>
            <a:pPr algn="ctr" defTabSz="91308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sz="1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60482" y="818469"/>
            <a:ext cx="4373029" cy="56348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lIns="93216" tIns="46609" rIns="93216" bIns="46609" anchor="ctr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38924" name="Rectangle 20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553722" y="1785926"/>
            <a:ext cx="302532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Магистральные локомотивы</a:t>
            </a:r>
            <a:endParaRPr lang="en-US" altLang="en-US" sz="16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25" name="AutoShape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7102027" y="-1023056"/>
            <a:ext cx="690011" cy="4373029"/>
          </a:xfrm>
          <a:prstGeom prst="homePlate">
            <a:avLst>
              <a:gd name="adj" fmla="val 25000"/>
            </a:avLst>
          </a:prstGeom>
          <a:solidFill>
            <a:schemeClr val="tx2">
              <a:lumMod val="75000"/>
            </a:schemeClr>
          </a:solidFill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rot="10800000" vert="eaVert" wrap="none" lIns="93216" tIns="46609" rIns="93216" bIns="46609" anchor="ctr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8926" name="Rectangle 11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5823426" y="960705"/>
            <a:ext cx="33581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912750" eaLnBrk="0" fontAlgn="base" hangingPunct="0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sz="1600" b="1" dirty="0" smtClean="0">
                <a:solidFill>
                  <a:srgbClr val="FFFFFF"/>
                </a:solidFill>
                <a:cs typeface="Arial" charset="0"/>
              </a:rPr>
              <a:t>АО «КТЖ – Грузовые перевозки»</a:t>
            </a:r>
            <a:endParaRPr lang="en-US" sz="1600" b="1" dirty="0">
              <a:solidFill>
                <a:srgbClr val="FFFFFF"/>
              </a:solidFill>
              <a:cs typeface="Arial" charset="0"/>
            </a:endParaRPr>
          </a:p>
        </p:txBody>
      </p:sp>
      <p:graphicFrame>
        <p:nvGraphicFramePr>
          <p:cNvPr id="38914" name="Rectangle 46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2" y="0"/>
          <a:ext cx="175483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think-cell Slide" r:id="rId27" imgW="0" imgH="0" progId="">
                  <p:embed/>
                </p:oleObj>
              </mc:Choice>
              <mc:Fallback>
                <p:oleObj name="think-cell Slide" r:id="rId27" imgW="0" imgH="0" progId="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0"/>
                        <a:ext cx="175483" cy="161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37" name="Picture 31" descr="2636-2"/>
          <p:cNvPicPr>
            <a:picLocks noChangeArrowheads="1"/>
          </p:cNvPicPr>
          <p:nvPr>
            <p:custDataLst>
              <p:tags r:id="rId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868" y="1628800"/>
            <a:ext cx="951117" cy="563671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48" name="Rectangle 19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6571433" y="2469960"/>
            <a:ext cx="2851593" cy="24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750" eaLnBrk="0" fontAlgn="base" hangingPunct="0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de-DE" sz="1600">
                <a:solidFill>
                  <a:srgbClr val="000000"/>
                </a:solidFill>
              </a:rPr>
              <a:t>Маневровые локомотивы</a:t>
            </a:r>
          </a:p>
        </p:txBody>
      </p:sp>
      <p:pic>
        <p:nvPicPr>
          <p:cNvPr id="38950" name="Picture 38" descr="180px-08168_at_Shackerstone_Station">
            <a:hlinkClick r:id="rId29" tooltip="British Rail Class 08 shunter"/>
          </p:cNvPr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8" b="7530"/>
          <a:stretch>
            <a:fillRect/>
          </a:stretch>
        </p:blipFill>
        <p:spPr bwMode="auto">
          <a:xfrm>
            <a:off x="5409822" y="2312844"/>
            <a:ext cx="951117" cy="563671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52" name="Rectangle 52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>
          <a:xfrm>
            <a:off x="496609" y="5793"/>
            <a:ext cx="9526956" cy="492443"/>
          </a:xfrm>
          <a:noFill/>
        </p:spPr>
        <p:txBody>
          <a:bodyPr wrap="square" rtlCol="0">
            <a:spAutoFit/>
          </a:bodyPr>
          <a:lstStyle/>
          <a:p>
            <a:r>
              <a:rPr lang="ru-RU" sz="1600" kern="1200" dirty="0" smtClean="0">
                <a:solidFill>
                  <a:srgbClr val="1F497D"/>
                </a:solidFill>
                <a:latin typeface="Arial" pitchFamily="34" charset="0"/>
                <a:ea typeface="+mn-ea"/>
                <a:cs typeface="Arial" pitchFamily="34" charset="0"/>
              </a:rPr>
              <a:t>РАЗДЕЛЕНИЕ ОСНОВНЫХ </a:t>
            </a:r>
            <a:r>
              <a:rPr lang="ru-RU" altLang="en-US" sz="1600" kern="120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АКТИВОВ МЕЖДУ ИНФРАСТРУКТУРОЙ И ГРУЗОВЫМ ПЕРЕВОЗЧИКОМ</a:t>
            </a:r>
            <a:endParaRPr lang="en-US" sz="1600" kern="1200" dirty="0">
              <a:solidFill>
                <a:srgbClr val="1F497D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8954" name="Line 43"/>
          <p:cNvSpPr>
            <a:spLocks noChangeShapeType="1"/>
          </p:cNvSpPr>
          <p:nvPr/>
        </p:nvSpPr>
        <p:spPr bwMode="auto">
          <a:xfrm>
            <a:off x="6527396" y="2242682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38956" name="Line 45"/>
          <p:cNvSpPr>
            <a:spLocks noChangeShapeType="1"/>
          </p:cNvSpPr>
          <p:nvPr/>
        </p:nvSpPr>
        <p:spPr bwMode="auto">
          <a:xfrm>
            <a:off x="6527396" y="2982723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38957" name="Line 46"/>
          <p:cNvSpPr>
            <a:spLocks noChangeShapeType="1"/>
          </p:cNvSpPr>
          <p:nvPr/>
        </p:nvSpPr>
        <p:spPr bwMode="auto">
          <a:xfrm>
            <a:off x="6527396" y="3633860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48" name="Прямоугольник 7"/>
          <p:cNvSpPr>
            <a:spLocks noChangeArrowheads="1"/>
          </p:cNvSpPr>
          <p:nvPr/>
        </p:nvSpPr>
        <p:spPr bwMode="auto">
          <a:xfrm>
            <a:off x="505" y="15351"/>
            <a:ext cx="432000" cy="432000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46" tIns="47684" rIns="95346" bIns="47684" anchor="ctr"/>
          <a:lstStyle/>
          <a:p>
            <a:pPr algn="ctr" defTabSz="91308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12</a:t>
            </a:r>
            <a:endParaRPr lang="ru-RU" sz="14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6" name="Rectangle 19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6553745" y="3196934"/>
            <a:ext cx="1915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12750" eaLnBrk="0" fontAlgn="base" hangingPunct="0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kk-KZ" sz="1600" dirty="0" smtClean="0">
                <a:solidFill>
                  <a:srgbClr val="000000"/>
                </a:solidFill>
              </a:rPr>
              <a:t>Локомотивные д</a:t>
            </a:r>
            <a:r>
              <a:rPr lang="ru-RU" sz="1600" dirty="0" err="1" smtClean="0">
                <a:solidFill>
                  <a:srgbClr val="000000"/>
                </a:solidFill>
              </a:rPr>
              <a:t>епо</a:t>
            </a:r>
            <a:endParaRPr lang="en-US" altLang="en-US" sz="1600" dirty="0">
              <a:solidFill>
                <a:srgbClr val="000000"/>
              </a:solidFill>
            </a:endParaRPr>
          </a:p>
        </p:txBody>
      </p:sp>
      <p:pic>
        <p:nvPicPr>
          <p:cNvPr id="50" name="Picture 6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122" y="3026471"/>
            <a:ext cx="951117" cy="572475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ctangle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0494" y="822625"/>
            <a:ext cx="4373029" cy="562888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lIns="93216" tIns="46609" rIns="93216" bIns="46609" anchor="ctr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54" name="Rectangle 16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1698200" y="1673048"/>
            <a:ext cx="278843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Верхнее и нижне</a:t>
            </a:r>
            <a:r>
              <a:rPr lang="ru-RU" altLang="en-US" sz="1600" dirty="0">
                <a:solidFill>
                  <a:srgbClr val="000000"/>
                </a:solidFill>
                <a:cs typeface="Arial" charset="0"/>
              </a:rPr>
              <a:t>е</a:t>
            </a: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 </a:t>
            </a:r>
            <a:endParaRPr lang="ru-RU" altLang="en-US" sz="1600" dirty="0">
              <a:solidFill>
                <a:srgbClr val="000000"/>
              </a:solidFill>
              <a:cs typeface="Arial" charset="0"/>
            </a:endParaRPr>
          </a:p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>
                <a:solidFill>
                  <a:srgbClr val="000000"/>
                </a:solidFill>
                <a:cs typeface="Arial" charset="0"/>
              </a:rPr>
              <a:t>строение </a:t>
            </a: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ж/д </a:t>
            </a:r>
            <a:r>
              <a:rPr lang="ru-RU" altLang="en-US" sz="1600" dirty="0">
                <a:solidFill>
                  <a:srgbClr val="000000"/>
                </a:solidFill>
                <a:cs typeface="Arial" charset="0"/>
              </a:rPr>
              <a:t>пути</a:t>
            </a:r>
          </a:p>
        </p:txBody>
      </p:sp>
      <p:sp>
        <p:nvSpPr>
          <p:cNvPr id="55" name="AutoShape 1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5400000">
            <a:off x="2192033" y="-1018892"/>
            <a:ext cx="690011" cy="4373029"/>
          </a:xfrm>
          <a:prstGeom prst="homePlate">
            <a:avLst>
              <a:gd name="adj" fmla="val 25000"/>
            </a:avLst>
          </a:prstGeom>
          <a:solidFill>
            <a:schemeClr val="tx2">
              <a:lumMod val="75000"/>
            </a:schemeClr>
          </a:solidFill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rot="10800000" vert="eaVert" wrap="none" lIns="93216" tIns="46609" rIns="93216" bIns="46609" anchor="ctr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6" name="Rectangle 11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1055489" y="965177"/>
            <a:ext cx="2964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912750" eaLnBrk="0" fontAlgn="base" hangingPunct="0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sz="1600" b="1" dirty="0" smtClean="0">
                <a:solidFill>
                  <a:srgbClr val="FFFFFF"/>
                </a:solidFill>
                <a:cs typeface="Arial" charset="0"/>
              </a:rPr>
              <a:t>АО «КТЖ – Инфраструктура»</a:t>
            </a:r>
            <a:endParaRPr lang="en-US" sz="16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7" name="Rectangle 17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1698200" y="3156150"/>
            <a:ext cx="16623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Сигнализация</a:t>
            </a:r>
            <a:endParaRPr lang="ru-RU" altLang="en-US" sz="16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" name="Rectangle 19"/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1698202" y="5533390"/>
            <a:ext cx="248483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Вокзалы</a:t>
            </a:r>
            <a:endParaRPr lang="en-US" altLang="en-US" sz="1600" dirty="0">
              <a:solidFill>
                <a:srgbClr val="000000"/>
              </a:solidFill>
            </a:endParaRPr>
          </a:p>
        </p:txBody>
      </p:sp>
      <p:sp>
        <p:nvSpPr>
          <p:cNvPr id="60" name="Rectangle 19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1705221" y="3988640"/>
            <a:ext cx="285159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Контактная ж/д сеть</a:t>
            </a:r>
            <a:endParaRPr lang="ru-RU" altLang="en-US" sz="16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1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1698202" y="4675461"/>
            <a:ext cx="248483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Станции</a:t>
            </a:r>
            <a:endParaRPr lang="ru-RU" altLang="en-US" sz="16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2" name="Line 42"/>
          <p:cNvSpPr>
            <a:spLocks noChangeShapeType="1"/>
          </p:cNvSpPr>
          <p:nvPr/>
        </p:nvSpPr>
        <p:spPr bwMode="auto">
          <a:xfrm>
            <a:off x="1671873" y="2217218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63" name="Line 43"/>
          <p:cNvSpPr>
            <a:spLocks noChangeShapeType="1"/>
          </p:cNvSpPr>
          <p:nvPr/>
        </p:nvSpPr>
        <p:spPr bwMode="auto">
          <a:xfrm>
            <a:off x="1671873" y="2911899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1671873" y="3781034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1671873" y="4522886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1671873" y="5288361"/>
            <a:ext cx="2851594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16" tIns="46609" rIns="93216" bIns="46609"/>
          <a:lstStyle/>
          <a:p>
            <a:pPr defTabSz="932271" fontAlgn="base">
              <a:spcBef>
                <a:spcPct val="0"/>
              </a:spcBef>
              <a:spcAft>
                <a:spcPct val="0"/>
              </a:spcAft>
            </a:pPr>
            <a:endParaRPr lang="ru-RU" sz="1600" b="1">
              <a:solidFill>
                <a:srgbClr val="000000"/>
              </a:solidFill>
            </a:endParaRPr>
          </a:p>
        </p:txBody>
      </p:sp>
      <p:pic>
        <p:nvPicPr>
          <p:cNvPr id="69" name="Picture 24" descr="Mixed%20sleepers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58"/>
          <a:stretch/>
        </p:blipFill>
        <p:spPr bwMode="gray">
          <a:xfrm>
            <a:off x="500898" y="1627305"/>
            <a:ext cx="951118" cy="543421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9" descr="3-aspect%20si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806895" y="2977302"/>
            <a:ext cx="339147" cy="755534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1" descr="HSSI%20at%20LW%20ER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62515" y="3830379"/>
            <a:ext cx="627872" cy="619341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7" descr="Image:Astana-Station-7759.jpg">
            <a:hlinkClick r:id="rId35"/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26" y="5299247"/>
            <a:ext cx="616262" cy="656420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2"/>
          <p:cNvPicPr>
            <a:picLocks noChangeArrowheads="1"/>
          </p:cNvPicPr>
          <p:nvPr>
            <p:custDataLst>
              <p:tags r:id="rId23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4" y="4591292"/>
            <a:ext cx="668194" cy="610414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Rectangle 16"/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1681703" y="2404510"/>
            <a:ext cx="278843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3429" fontAlgn="base">
              <a:spcBef>
                <a:spcPct val="0"/>
              </a:spcBef>
              <a:spcAft>
                <a:spcPct val="0"/>
              </a:spcAft>
              <a:buSzPct val="120000"/>
            </a:pPr>
            <a:r>
              <a:rPr lang="ru-RU" altLang="en-US" sz="1600" dirty="0" smtClean="0">
                <a:solidFill>
                  <a:srgbClr val="000000"/>
                </a:solidFill>
                <a:cs typeface="Arial" charset="0"/>
              </a:rPr>
              <a:t>Мосты и тоннели</a:t>
            </a:r>
            <a:endParaRPr lang="ru-RU" altLang="en-US" sz="1600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89127" y="2268262"/>
            <a:ext cx="974649" cy="611498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24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584519" y="44624"/>
            <a:ext cx="912693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57263"/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ЦЕЛЕВАЯ МОДЕЛЬ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ОТРАСЛИ РЕСПУБЛИКИ КАЗАХСТАН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31958" y="1684735"/>
            <a:ext cx="9223559" cy="3980336"/>
          </a:xfrm>
          <a:prstGeom prst="rect">
            <a:avLst/>
          </a:prstGeom>
          <a:solidFill>
            <a:srgbClr val="CFDDF5"/>
          </a:solidFill>
          <a:ln w="9525">
            <a:noFill/>
            <a:prstDash val="lgDash"/>
            <a:miter lim="800000"/>
            <a:headEnd/>
            <a:tailEnd/>
          </a:ln>
        </p:spPr>
        <p:txBody>
          <a:bodyPr lIns="179158" tIns="89582" rIns="179158" bIns="89582"/>
          <a:lstStyle/>
          <a:p>
            <a:pPr defTabSz="1277938"/>
            <a:endParaRPr lang="ru-RU" sz="4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194491" y="2012324"/>
            <a:ext cx="2279230" cy="3535477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Оператор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Инфраструктуры</a:t>
            </a:r>
          </a:p>
          <a:p>
            <a:pPr algn="ctr" defTabSz="1277938">
              <a:lnSpc>
                <a:spcPct val="90000"/>
              </a:lnSpc>
            </a:pP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(МЖС, диспетчеризация)</a:t>
            </a:r>
            <a:endParaRPr lang="ru-RU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4829386" y="2707806"/>
            <a:ext cx="1946471" cy="1072252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Национальный грузовой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перевозчик</a:t>
            </a:r>
          </a:p>
          <a:p>
            <a:pPr algn="ctr" defTabSz="1277938">
              <a:lnSpc>
                <a:spcPct val="90000"/>
              </a:lnSpc>
            </a:pP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(локомотивы, вагоны)</a:t>
            </a:r>
            <a:endParaRPr lang="ru-RU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825811" y="3976295"/>
            <a:ext cx="1946471" cy="811135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36000" tIns="89582" rIns="10800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Национальный пассажирский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перевозчик</a:t>
            </a:r>
          </a:p>
          <a:p>
            <a:pPr algn="ctr" defTabSz="1277938">
              <a:lnSpc>
                <a:spcPct val="90000"/>
              </a:lnSpc>
            </a:pP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(вагоны)</a:t>
            </a:r>
            <a:endParaRPr lang="ru-RU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2886491" y="4455892"/>
            <a:ext cx="1563616" cy="1067029"/>
          </a:xfrm>
          <a:prstGeom prst="rect">
            <a:avLst/>
          </a:prstGeom>
          <a:solidFill>
            <a:srgbClr val="1F497D"/>
          </a:solidFill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lIns="36000" tIns="89582" rIns="10800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Независимые</a:t>
            </a:r>
          </a:p>
          <a:p>
            <a:pPr algn="ctr" defTabSz="1277938"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пассажирские </a:t>
            </a:r>
            <a:r>
              <a:rPr lang="ru-RU" sz="14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перевозчики</a:t>
            </a:r>
          </a:p>
          <a:p>
            <a:pPr algn="ctr" defTabSz="1277938">
              <a:lnSpc>
                <a:spcPct val="90000"/>
              </a:lnSpc>
            </a:pPr>
            <a:r>
              <a:rPr lang="ru-RU" sz="11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(вагоны)</a:t>
            </a:r>
            <a:endParaRPr lang="ru-RU" sz="11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560745" y="4046995"/>
            <a:ext cx="1742520" cy="1480877"/>
          </a:xfrm>
          <a:prstGeom prst="rect">
            <a:avLst/>
          </a:prstGeom>
          <a:solidFill>
            <a:srgbClr val="CC99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lIns="35269" tIns="89582" rIns="35269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Пассажиры</a:t>
            </a: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60745" y="2414020"/>
            <a:ext cx="1742520" cy="1483372"/>
          </a:xfrm>
          <a:prstGeom prst="rect">
            <a:avLst/>
          </a:prstGeom>
          <a:solidFill>
            <a:srgbClr val="CC99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lIns="35269" tIns="89582" rIns="35269" bIns="89582" anchor="ctr"/>
          <a:lstStyle/>
          <a:p>
            <a:pPr algn="ctr" defTabSz="1277938">
              <a:lnSpc>
                <a:spcPct val="90000"/>
              </a:lnSpc>
            </a:pPr>
            <a:r>
              <a:rPr lang="ru-RU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Грузоотпра-вители</a:t>
            </a:r>
            <a:endParaRPr lang="ru-RU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 rot="10800000" flipV="1">
            <a:off x="4421513" y="5034614"/>
            <a:ext cx="2762271" cy="2492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 bwMode="auto">
          <a:xfrm rot="10800000" flipV="1">
            <a:off x="2263907" y="4263871"/>
            <a:ext cx="2572632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 bwMode="auto">
          <a:xfrm rot="10800000" flipV="1">
            <a:off x="2328383" y="3381135"/>
            <a:ext cx="2508160" cy="2492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 bwMode="auto">
          <a:xfrm rot="10800000" flipV="1">
            <a:off x="6785563" y="3316093"/>
            <a:ext cx="415056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 bwMode="auto">
          <a:xfrm rot="10800000" flipV="1">
            <a:off x="6783015" y="4245523"/>
            <a:ext cx="415056" cy="2492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 bwMode="auto">
          <a:xfrm rot="10800000" flipV="1">
            <a:off x="2303264" y="5009297"/>
            <a:ext cx="561758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4646932" y="1001218"/>
            <a:ext cx="4898379" cy="4663828"/>
          </a:xfrm>
          <a:prstGeom prst="rect">
            <a:avLst/>
          </a:prstGeom>
          <a:noFill/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 lIns="179158" tIns="89582" rIns="179158" bIns="89582"/>
          <a:lstStyle/>
          <a:p>
            <a:pPr defTabSz="1277938"/>
            <a:endParaRPr lang="ru-RU" sz="4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807986" y="1130903"/>
            <a:ext cx="2526119" cy="473681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/>
          <a:p>
            <a:pPr algn="ctr" defTabSz="1277938"/>
            <a:r>
              <a:rPr lang="ru-RU" sz="14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АО «НК «КТЖ»</a:t>
            </a: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497773" y="908720"/>
            <a:ext cx="1849862" cy="57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79158" tIns="89582" rIns="179158" bIns="89582"/>
          <a:lstStyle/>
          <a:p>
            <a:pPr defTabSz="1277938"/>
            <a:r>
              <a:rPr lang="ru-RU" sz="1600" b="1" i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Холдинг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2053945" y="1741469"/>
            <a:ext cx="2443823" cy="5417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18000" anchor="ctr"/>
          <a:lstStyle/>
          <a:p>
            <a:pPr algn="ctr"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Операторы </a:t>
            </a: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грузовых вагонов 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Соединительная линия уступом 25"/>
          <p:cNvCxnSpPr>
            <a:stCxn id="25" idx="2"/>
          </p:cNvCxnSpPr>
          <p:nvPr/>
        </p:nvCxnSpPr>
        <p:spPr>
          <a:xfrm rot="16200000" flipH="1">
            <a:off x="3626228" y="1932837"/>
            <a:ext cx="849267" cy="1549950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303271" y="3135475"/>
            <a:ext cx="972592" cy="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9" name="Прямоугольник 7"/>
          <p:cNvSpPr>
            <a:spLocks noChangeArrowheads="1"/>
          </p:cNvSpPr>
          <p:nvPr/>
        </p:nvSpPr>
        <p:spPr bwMode="auto">
          <a:xfrm>
            <a:off x="32" y="47704"/>
            <a:ext cx="468313" cy="3580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algn="ctr" defTabSz="910841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2487" y="6146140"/>
            <a:ext cx="9205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Целевая модель утверждена в 2010 году постановлением Правительства </a:t>
            </a:r>
            <a:r>
              <a:rPr lang="ru-RU" sz="1400" dirty="0" smtClean="0">
                <a:solidFill>
                  <a:srgbClr val="FF0000"/>
                </a:solidFill>
              </a:rPr>
              <a:t>РК от  № </a:t>
            </a:r>
            <a:r>
              <a:rPr lang="ru-RU" sz="1400" dirty="0" smtClean="0"/>
              <a:t>«Об утверждении Программы развития транспортной инфраструктуры РК на 2010-2014 годы»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4434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 flipH="1">
            <a:off x="428503" y="-27384"/>
            <a:ext cx="91123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ТРЕБОВАНИЯ ЗАКОНОДАТЕЛЬСТВА РЕСПУБЛИКИ КАЗАХСТАН ПО РЕФОРМИРОВАНИЮ ЖЕЛЕЗНОДОРОЖНОЙ ОТРАСЛИ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5592236" y="908720"/>
            <a:ext cx="2574419" cy="6126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5782" tIns="47891" rIns="95782" bIns="47891" anchor="ctr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железнодорожная компания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(АО «НК «ҚТЖ»)</a:t>
            </a:r>
            <a:endParaRPr lang="ru-RU" sz="1100" b="1" kern="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5858476" y="1920467"/>
            <a:ext cx="2028225" cy="65864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5782" tIns="47891" rIns="95782" bIns="47891" anchor="ctr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оператор инфраструктуры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4287569" y="2801118"/>
            <a:ext cx="1562197" cy="65864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5782" tIns="47891" rIns="95782" bIns="47891" anchor="ctr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перевозчик грузов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8024962" y="2801118"/>
            <a:ext cx="1608558" cy="65864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5782" tIns="47891" rIns="95782" bIns="47891" anchor="ctr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перевозчик пассажиров</a:t>
            </a:r>
          </a:p>
        </p:txBody>
      </p:sp>
      <p:cxnSp>
        <p:nvCxnSpPr>
          <p:cNvPr id="27" name="Прямая со стрелкой 26"/>
          <p:cNvCxnSpPr>
            <a:stCxn id="20" idx="2"/>
          </p:cNvCxnSpPr>
          <p:nvPr/>
        </p:nvCxnSpPr>
        <p:spPr>
          <a:xfrm>
            <a:off x="6879417" y="1521400"/>
            <a:ext cx="0" cy="39138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Заголовок 1"/>
          <p:cNvSpPr txBox="1">
            <a:spLocks/>
          </p:cNvSpPr>
          <p:nvPr/>
        </p:nvSpPr>
        <p:spPr>
          <a:xfrm>
            <a:off x="4098811" y="1096105"/>
            <a:ext cx="2757473" cy="1495187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fontAlgn="auto">
              <a:spcAft>
                <a:spcPts val="0"/>
              </a:spcAft>
            </a:pPr>
            <a:endParaRPr lang="ru-RU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</a:pP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Блок-схема: документ 1"/>
          <p:cNvSpPr/>
          <p:nvPr/>
        </p:nvSpPr>
        <p:spPr>
          <a:xfrm>
            <a:off x="350489" y="908720"/>
            <a:ext cx="3052266" cy="1296144"/>
          </a:xfrm>
          <a:prstGeom prst="flowChartDocumen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Стратегический план развития РК до 2020 года</a:t>
            </a:r>
          </a:p>
          <a:p>
            <a:pPr algn="ctr" fontAlgn="auto">
              <a:spcAft>
                <a:spcPts val="0"/>
              </a:spcAft>
            </a:pPr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утвержден Указом Президента РК от 01.02.2010 г</a:t>
            </a:r>
            <a:r>
              <a:rPr lang="ru-RU" sz="12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.</a:t>
            </a:r>
            <a:endParaRPr lang="ru-RU" sz="1200" b="1" dirty="0">
              <a:solidFill>
                <a:prstClr val="white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4" name="Блок-схема: документ 23"/>
          <p:cNvSpPr/>
          <p:nvPr/>
        </p:nvSpPr>
        <p:spPr>
          <a:xfrm>
            <a:off x="324867" y="5332660"/>
            <a:ext cx="3052266" cy="1371532"/>
          </a:xfrm>
          <a:prstGeom prst="flowChartDocumen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Правила пользования </a:t>
            </a:r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МЖС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6" name="Блок-схема: документ 25"/>
          <p:cNvSpPr/>
          <p:nvPr/>
        </p:nvSpPr>
        <p:spPr>
          <a:xfrm>
            <a:off x="350489" y="2321608"/>
            <a:ext cx="3052266" cy="1422161"/>
          </a:xfrm>
          <a:prstGeom prst="flowChartDocumen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Закон РК «О железнодорожном транспорте</a:t>
            </a:r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»</a:t>
            </a:r>
          </a:p>
        </p:txBody>
      </p:sp>
      <p:cxnSp>
        <p:nvCxnSpPr>
          <p:cNvPr id="13" name="Соединительная линия уступом 12"/>
          <p:cNvCxnSpPr>
            <a:stCxn id="20" idx="2"/>
            <a:endCxn id="22" idx="0"/>
          </p:cNvCxnSpPr>
          <p:nvPr/>
        </p:nvCxnSpPr>
        <p:spPr>
          <a:xfrm rot="5400000">
            <a:off x="5334206" y="1255856"/>
            <a:ext cx="1279672" cy="1810751"/>
          </a:xfrm>
          <a:prstGeom prst="bentConnector3">
            <a:avLst>
              <a:gd name="adj1" fmla="val 11024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>
            <a:off x="6879421" y="1661916"/>
            <a:ext cx="1950000" cy="115200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объединение 8"/>
          <p:cNvSpPr/>
          <p:nvPr/>
        </p:nvSpPr>
        <p:spPr>
          <a:xfrm rot="16200000">
            <a:off x="2708195" y="2117292"/>
            <a:ext cx="2556894" cy="237931"/>
          </a:xfrm>
          <a:prstGeom prst="flowChartMerg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340561" y="3851168"/>
            <a:ext cx="3052266" cy="1371532"/>
          </a:xfrm>
          <a:prstGeom prst="flowChartDocumen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Договор 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itchFamily="34" charset="0"/>
            </a:endParaRPr>
          </a:p>
          <a:p>
            <a:pPr algn="ctr" fontAlgn="auto">
              <a:spcAft>
                <a:spcPts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itchFamily="34" charset="0"/>
              </a:rPr>
              <a:t>о ЕАЭС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17158" y="3905760"/>
            <a:ext cx="5472399" cy="2547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 статус участников перевозочного процесса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 порядок взаимодействия участников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перевозочного процесса при планировании, организации и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осуществлении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перевозок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Установлены права и обязанности перевозчика и оператора инфраструктуры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7"/>
          <p:cNvSpPr>
            <a:spLocks noChangeArrowheads="1"/>
          </p:cNvSpPr>
          <p:nvPr/>
        </p:nvSpPr>
        <p:spPr bwMode="auto">
          <a:xfrm>
            <a:off x="32" y="47704"/>
            <a:ext cx="468313" cy="358086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marL="0" marR="0" lvl="0" indent="0" algn="ctr" defTabSz="91084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6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3483" y="54739"/>
            <a:ext cx="67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ПАРК ГРУЗОВЫХ ВАГОНОВ РК </a:t>
            </a:r>
            <a:r>
              <a:rPr lang="ru-RU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(в разрезе </a:t>
            </a:r>
            <a:r>
              <a:rPr lang="ru-RU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собственников)</a:t>
            </a:r>
            <a:endParaRPr lang="ru-RU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/>
          </p:nvPr>
        </p:nvGraphicFramePr>
        <p:xfrm>
          <a:off x="191259" y="3572995"/>
          <a:ext cx="4524503" cy="31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/>
          </p:nvPr>
        </p:nvGraphicFramePr>
        <p:xfrm>
          <a:off x="5421058" y="3500987"/>
          <a:ext cx="429225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 rot="5400000">
            <a:off x="3832864" y="4765480"/>
            <a:ext cx="2664296" cy="31203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5409" y="3419846"/>
            <a:ext cx="3707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парка вагонов по принадлежности,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16463" y="6669339"/>
            <a:ext cx="9595066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Диаграмма 16"/>
          <p:cNvGraphicFramePr/>
          <p:nvPr>
            <p:extLst/>
          </p:nvPr>
        </p:nvGraphicFramePr>
        <p:xfrm>
          <a:off x="805293" y="539134"/>
          <a:ext cx="8233123" cy="2889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105057" y="550580"/>
            <a:ext cx="4119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парка грузовых вагонов РК, тыс. вагонов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83152" y="3423597"/>
            <a:ext cx="11792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ыс. вагонов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505" y="15351"/>
            <a:ext cx="432000" cy="432000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46" tIns="47684" rIns="95346" bIns="47684" anchor="ctr"/>
          <a:lstStyle/>
          <a:p>
            <a:pPr algn="ctr" defTabSz="91308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0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99423276"/>
              </p:ext>
            </p:extLst>
          </p:nvPr>
        </p:nvGraphicFramePr>
        <p:xfrm>
          <a:off x="194338" y="836712"/>
          <a:ext cx="5289641" cy="3071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755" name="TextBox 4"/>
          <p:cNvSpPr txBox="1">
            <a:spLocks noChangeArrowheads="1"/>
          </p:cNvSpPr>
          <p:nvPr/>
        </p:nvSpPr>
        <p:spPr bwMode="auto">
          <a:xfrm>
            <a:off x="459060" y="-29889"/>
            <a:ext cx="8892009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ДИНАМИКА ТАРИФОВ НА ГРУЗОВЫЕ ПЕРЕВОЗКИ. </a:t>
            </a:r>
          </a:p>
          <a:p>
            <a:pPr eaLnBrk="1" hangingPunct="1"/>
            <a:r>
              <a:rPr lang="ru-RU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СОСТОЯНИЕ ОСНОВНЫХ ПРОИЗВОДСТВЕННЫХ АКТИВОВ</a:t>
            </a:r>
          </a:p>
        </p:txBody>
      </p:sp>
      <p:sp>
        <p:nvSpPr>
          <p:cNvPr id="74756" name="Выноска 2 6"/>
          <p:cNvSpPr>
            <a:spLocks/>
          </p:cNvSpPr>
          <p:nvPr/>
        </p:nvSpPr>
        <p:spPr bwMode="auto">
          <a:xfrm>
            <a:off x="4237021" y="2729441"/>
            <a:ext cx="1169458" cy="300037"/>
          </a:xfrm>
          <a:prstGeom prst="borderCallout2">
            <a:avLst>
              <a:gd name="adj1" fmla="val 18750"/>
              <a:gd name="adj2" fmla="val -468"/>
              <a:gd name="adj3" fmla="val -30921"/>
              <a:gd name="adj4" fmla="val -21875"/>
              <a:gd name="adj5" fmla="val -44398"/>
              <a:gd name="adj6" fmla="val -27944"/>
            </a:avLst>
          </a:prstGeom>
          <a:solidFill>
            <a:srgbClr val="FFFFFF"/>
          </a:solidFill>
          <a:ln w="12700" algn="ctr">
            <a:solidFill>
              <a:srgbClr val="FF0000"/>
            </a:solidFill>
            <a:miter lim="800000"/>
            <a:headEnd/>
            <a:tailEnd/>
          </a:ln>
        </p:spPr>
        <p:txBody>
          <a:bodyPr lIns="91407" tIns="45704" rIns="91407" bIns="45704" anchor="ctr"/>
          <a:lstStyle/>
          <a:p>
            <a:r>
              <a:rPr lang="ru-RU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 КТЖ</a:t>
            </a:r>
          </a:p>
        </p:txBody>
      </p:sp>
      <p:sp>
        <p:nvSpPr>
          <p:cNvPr id="74757" name="Выноска 2 8"/>
          <p:cNvSpPr>
            <a:spLocks/>
          </p:cNvSpPr>
          <p:nvPr/>
        </p:nvSpPr>
        <p:spPr bwMode="auto">
          <a:xfrm>
            <a:off x="662523" y="1700809"/>
            <a:ext cx="1833000" cy="511103"/>
          </a:xfrm>
          <a:prstGeom prst="borderCallout2">
            <a:avLst>
              <a:gd name="adj1" fmla="val 21528"/>
              <a:gd name="adj2" fmla="val 100056"/>
              <a:gd name="adj3" fmla="val 29519"/>
              <a:gd name="adj4" fmla="val 119718"/>
              <a:gd name="adj5" fmla="val 120240"/>
              <a:gd name="adj6" fmla="val 187641"/>
            </a:avLst>
          </a:prstGeom>
          <a:solidFill>
            <a:srgbClr val="FFFFFF"/>
          </a:solidFill>
          <a:ln w="12700" algn="ctr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 lIns="91407" tIns="45704" rIns="91407" bIns="45704" anchor="ctr"/>
          <a:lstStyle/>
          <a:p>
            <a:pPr algn="ctr"/>
            <a:r>
              <a:rPr lang="ru-RU" sz="11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 потребительских цен</a:t>
            </a:r>
          </a:p>
        </p:txBody>
      </p:sp>
      <p:sp>
        <p:nvSpPr>
          <p:cNvPr id="74758" name="Выноска 2 10"/>
          <p:cNvSpPr>
            <a:spLocks/>
          </p:cNvSpPr>
          <p:nvPr/>
        </p:nvSpPr>
        <p:spPr bwMode="auto">
          <a:xfrm>
            <a:off x="2191296" y="905876"/>
            <a:ext cx="1692652" cy="482600"/>
          </a:xfrm>
          <a:prstGeom prst="borderCallout2">
            <a:avLst>
              <a:gd name="adj1" fmla="val 21528"/>
              <a:gd name="adj2" fmla="val 100056"/>
              <a:gd name="adj3" fmla="val 43847"/>
              <a:gd name="adj4" fmla="val 116046"/>
              <a:gd name="adj5" fmla="val 89117"/>
              <a:gd name="adj6" fmla="val 136358"/>
            </a:avLst>
          </a:prstGeom>
          <a:solidFill>
            <a:srgbClr val="FFFFFF"/>
          </a:solidFill>
          <a:ln w="12700" algn="ctr">
            <a:solidFill>
              <a:schemeClr val="tx2"/>
            </a:solidFill>
            <a:miter lim="800000"/>
            <a:headEnd/>
            <a:tailEnd/>
          </a:ln>
        </p:spPr>
        <p:txBody>
          <a:bodyPr lIns="91407" tIns="45704" rIns="91407" bIns="45704" anchor="ctr"/>
          <a:lstStyle/>
          <a:p>
            <a:pPr algn="ctr"/>
            <a:r>
              <a:rPr lang="ru-RU" sz="11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 цен промышленности</a:t>
            </a:r>
          </a:p>
        </p:txBody>
      </p:sp>
      <p:graphicFrame>
        <p:nvGraphicFramePr>
          <p:cNvPr id="1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077518"/>
              </p:ext>
            </p:extLst>
          </p:nvPr>
        </p:nvGraphicFramePr>
        <p:xfrm>
          <a:off x="5795170" y="931284"/>
          <a:ext cx="4032000" cy="304204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764000"/>
                <a:gridCol w="756000"/>
                <a:gridCol w="756000"/>
                <a:gridCol w="756000"/>
              </a:tblGrid>
              <a:tr h="40434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Износ основных средств</a:t>
                      </a:r>
                    </a:p>
                  </a:txBody>
                  <a:tcPr marL="108017" marR="10802" marT="46813" marB="46813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план 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30669"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Магистральная железнодорожная сеть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latin typeface="Arial" panose="020B0604020202020204" pitchFamily="34" charset="0"/>
                        <a:ea typeface="Batang" pitchFamily="18" charset="-127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57%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03"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Магистральные локомотивы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latin typeface="Arial" panose="020B0604020202020204" pitchFamily="34" charset="0"/>
                        <a:ea typeface="Batang" pitchFamily="18" charset="-127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2140"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Грузовые вагоны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latin typeface="Arial" panose="020B0604020202020204" pitchFamily="34" charset="0"/>
                        <a:ea typeface="Batang" pitchFamily="18" charset="-127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42,7%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Пассажирские вагоны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73%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itchFamily="18" charset="-127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9030">
                <a:tc gridSpan="4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результате масштабного инвестирования с 2009 по 2014 годы был существенно снижен уровень износа основных активов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7251" marR="107251" marT="45699" marB="45699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marL="99006" marR="99006" marT="45687" marB="4568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marL="99006" marR="99006" marT="45687" marB="45687" anchor="ctr" horzOverflow="overflow"/>
                </a:tc>
              </a:tr>
            </a:tbl>
          </a:graphicData>
        </a:graphic>
      </p:graphicFrame>
      <p:sp>
        <p:nvSpPr>
          <p:cNvPr id="14" name="Пятиугольник 13"/>
          <p:cNvSpPr/>
          <p:nvPr/>
        </p:nvSpPr>
        <p:spPr>
          <a:xfrm>
            <a:off x="5512728" y="1070976"/>
            <a:ext cx="232174" cy="2286016"/>
          </a:xfrm>
          <a:prstGeom prst="homePlate">
            <a:avLst>
              <a:gd name="adj" fmla="val 85555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 rot="5400000" flipV="1">
            <a:off x="3106594" y="2233734"/>
            <a:ext cx="214316" cy="3616383"/>
          </a:xfrm>
          <a:prstGeom prst="homePlate">
            <a:avLst>
              <a:gd name="adj" fmla="val 85555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8" name="Group 1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60410"/>
              </p:ext>
            </p:extLst>
          </p:nvPr>
        </p:nvGraphicFramePr>
        <p:xfrm>
          <a:off x="477393" y="4502864"/>
          <a:ext cx="9300142" cy="1176477"/>
        </p:xfrm>
        <a:graphic>
          <a:graphicData uri="http://schemas.openxmlformats.org/drawingml/2006/table">
            <a:tbl>
              <a:tblPr/>
              <a:tblGrid>
                <a:gridCol w="3007128"/>
                <a:gridCol w="1934492"/>
                <a:gridCol w="2179261"/>
                <a:gridCol w="2179261"/>
              </a:tblGrid>
              <a:tr h="274217">
                <a:tc>
                  <a:txBody>
                    <a:bodyPr/>
                    <a:lstStyle/>
                    <a:p>
                      <a:pPr marL="0" marR="0" lvl="0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Приобретение</a:t>
                      </a:r>
                    </a:p>
                  </a:txBody>
                  <a:tcPr marL="91431" marR="91431" marT="45692" marB="45692" anchor="ctr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до 1991 года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 1991 по 2008 гг.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 2009 по 2016 гг.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53685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грузовые вагоны</a:t>
                      </a:r>
                    </a:p>
                  </a:txBody>
                  <a:tcPr marL="91431" marR="91431" marT="45692" marB="45692" anchor="ctr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1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&gt;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110 000 ед.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6952" marR="0" lvl="1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~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7 400 ед.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26 410 </a:t>
                      </a:r>
                      <a:r>
                        <a:rPr kumimoji="0" lang="ru-RU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ед.</a:t>
                      </a:r>
                    </a:p>
                  </a:txBody>
                  <a:tcPr marL="464344" marR="10319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4217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пассажирские вагоны</a:t>
                      </a:r>
                    </a:p>
                  </a:txBody>
                  <a:tcPr marL="91431" marR="91431" marT="45692" marB="45692" anchor="ctr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66700" marR="0" lvl="1" indent="11113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2 500 ед.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6952" marR="0" lvl="1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224 ед.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910 </a:t>
                      </a:r>
                      <a:r>
                        <a:rPr kumimoji="0" lang="ru-RU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ед.</a:t>
                      </a:r>
                    </a:p>
                  </a:txBody>
                  <a:tcPr marL="464344" marR="10319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4217">
                <a:tc>
                  <a:txBody>
                    <a:bodyPr/>
                    <a:lstStyle/>
                    <a:p>
                      <a:pPr marL="0" marR="0" lvl="0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локомотивы</a:t>
                      </a:r>
                    </a:p>
                  </a:txBody>
                  <a:tcPr marL="91431" marR="91431" marT="45692" marB="45692" anchor="ctr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65113" marR="0" lvl="1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3 800 ед.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6952" marR="0" lvl="1" indent="0" algn="l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256 ед.*</a:t>
                      </a:r>
                    </a:p>
                  </a:txBody>
                  <a:tcPr marL="91431" marR="91431" marT="45692" marB="45692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5567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502 </a:t>
                      </a:r>
                      <a:r>
                        <a:rPr kumimoji="0" lang="ru-RU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ед.</a:t>
                      </a:r>
                    </a:p>
                  </a:txBody>
                  <a:tcPr marL="464344" marR="10319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Text Box 156"/>
          <p:cNvSpPr txBox="1">
            <a:spLocks noChangeArrowheads="1"/>
          </p:cNvSpPr>
          <p:nvPr/>
        </p:nvSpPr>
        <p:spPr bwMode="auto">
          <a:xfrm>
            <a:off x="3" y="6611939"/>
            <a:ext cx="344677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 i="1" dirty="0">
                <a:solidFill>
                  <a:srgbClr val="000000"/>
                </a:solidFill>
                <a:cs typeface="Arial" charset="0"/>
              </a:rPr>
              <a:t>* модернизировано </a:t>
            </a:r>
            <a:r>
              <a:rPr lang="ru-RU" sz="1100" i="1" dirty="0" smtClean="0">
                <a:solidFill>
                  <a:srgbClr val="000000"/>
                </a:solidFill>
                <a:cs typeface="Arial" charset="0"/>
              </a:rPr>
              <a:t>206 </a:t>
            </a:r>
            <a:r>
              <a:rPr lang="ru-RU" sz="1100" i="1" dirty="0">
                <a:solidFill>
                  <a:srgbClr val="000000"/>
                </a:solidFill>
                <a:cs typeface="Arial" charset="0"/>
              </a:rPr>
              <a:t>ед. и приобретено 50 ед.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425" y="5724545"/>
            <a:ext cx="9289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Общий объем инвестиций в модернизацию и обновление </a:t>
            </a:r>
          </a:p>
          <a:p>
            <a:pPr algn="ctr"/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активов </a:t>
            </a:r>
            <a:r>
              <a:rPr lang="ru-RU" sz="16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КТЖ с </a:t>
            </a:r>
            <a:r>
              <a:rPr lang="ru-RU" sz="16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2008 по 2016 годы - </a:t>
            </a:r>
            <a:r>
              <a:rPr lang="ru-RU" sz="1600" b="1" dirty="0" smtClean="0">
                <a:solidFill>
                  <a:srgbClr val="C0504D"/>
                </a:solidFill>
                <a:latin typeface="Arial" pitchFamily="34" charset="0"/>
                <a:cs typeface="Arial" pitchFamily="34" charset="0"/>
              </a:rPr>
              <a:t>2,8 трлн. тенге</a:t>
            </a:r>
            <a:endParaRPr lang="ru-RU" sz="1600" b="1" dirty="0">
              <a:solidFill>
                <a:srgbClr val="C0504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7"/>
          <p:cNvSpPr>
            <a:spLocks noChangeArrowheads="1"/>
          </p:cNvSpPr>
          <p:nvPr/>
        </p:nvSpPr>
        <p:spPr bwMode="auto">
          <a:xfrm>
            <a:off x="505" y="15351"/>
            <a:ext cx="432000" cy="432000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46" tIns="47684" rIns="95346" bIns="47684" anchor="ctr"/>
          <a:lstStyle/>
          <a:p>
            <a:pPr algn="ctr" defTabSz="91308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86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Прямоугольник 67"/>
          <p:cNvSpPr/>
          <p:nvPr/>
        </p:nvSpPr>
        <p:spPr>
          <a:xfrm>
            <a:off x="7449277" y="2607212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>АО «</a:t>
            </a:r>
            <a:r>
              <a:rPr lang="ru-RU" sz="11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Транстелеком</a:t>
            </a:r>
            <a:r>
              <a:rPr lang="ru-RU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>» </a:t>
            </a:r>
            <a:r>
              <a:rPr lang="en-US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/>
            </a:r>
            <a:br>
              <a:rPr lang="en-US" sz="1100" b="1" kern="0" dirty="0">
                <a:solidFill>
                  <a:prstClr val="black"/>
                </a:solidFill>
                <a:cs typeface="Arial" panose="020B0604020202020204" pitchFamily="34" charset="0"/>
              </a:rPr>
            </a:br>
            <a:r>
              <a:rPr lang="ru-RU" sz="1100" kern="0" dirty="0">
                <a:solidFill>
                  <a:prstClr val="black"/>
                </a:solidFill>
                <a:cs typeface="Arial" panose="020B0604020202020204" pitchFamily="34" charset="0"/>
              </a:rPr>
              <a:t>(25%+1 акция)</a:t>
            </a:r>
            <a:endParaRPr lang="ru-RU" sz="105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74" name="Title 1"/>
          <p:cNvSpPr>
            <a:spLocks noGrp="1"/>
          </p:cNvSpPr>
          <p:nvPr>
            <p:ph type="title"/>
          </p:nvPr>
        </p:nvSpPr>
        <p:spPr>
          <a:xfrm>
            <a:off x="506534" y="103851"/>
            <a:ext cx="7754237" cy="246221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ЦЕЛЕВАЯ КОРПОРАТИВНАЯ СТРУКТУРА</a:t>
            </a:r>
            <a:endParaRPr lang="ru-RU" sz="1600" dirty="0"/>
          </a:p>
        </p:txBody>
      </p:sp>
      <p:sp>
        <p:nvSpPr>
          <p:cNvPr id="98" name="Овал 97"/>
          <p:cNvSpPr/>
          <p:nvPr/>
        </p:nvSpPr>
        <p:spPr>
          <a:xfrm>
            <a:off x="4582631" y="4307661"/>
            <a:ext cx="5010150" cy="1887285"/>
          </a:xfrm>
          <a:prstGeom prst="ellipse">
            <a:avLst/>
          </a:prstGeom>
          <a:solidFill>
            <a:srgbClr val="EEECE1"/>
          </a:solidFill>
          <a:ln w="25400" cap="flat" cmpd="sng" algn="ctr">
            <a:solidFill>
              <a:srgbClr val="1F497D">
                <a:lumMod val="20000"/>
                <a:lumOff val="8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9" name="Овал 98"/>
          <p:cNvSpPr/>
          <p:nvPr/>
        </p:nvSpPr>
        <p:spPr>
          <a:xfrm>
            <a:off x="251883" y="4307661"/>
            <a:ext cx="5193096" cy="1887285"/>
          </a:xfrm>
          <a:prstGeom prst="ellipse">
            <a:avLst/>
          </a:prstGeom>
          <a:noFill/>
          <a:ln w="25400" cap="flat" cmpd="sng" algn="ctr">
            <a:solidFill>
              <a:srgbClr val="1F497D">
                <a:lumMod val="20000"/>
                <a:lumOff val="8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223" y="5042309"/>
            <a:ext cx="1332458" cy="32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1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174" y="4903731"/>
            <a:ext cx="741691" cy="53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1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866" y="5549738"/>
            <a:ext cx="829295" cy="45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2" descr="https://upload.wikimedia.org/wikipedia/en/thumb/b/ba/Indian_Railway.svg/1024px-Indian_Railway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409" y="5418369"/>
            <a:ext cx="412922" cy="41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" descr="https://upload.wikimedia.org/wikipedia/commons/thumb/6/64/China_Railways.svg/87px-China_Railways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94" y="4859431"/>
            <a:ext cx="360983" cy="41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8" descr="http://www.rw.by/uploads/userfiles/images/logo_bzhd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r="13845"/>
          <a:stretch/>
        </p:blipFill>
        <p:spPr bwMode="auto">
          <a:xfrm>
            <a:off x="2571722" y="4831419"/>
            <a:ext cx="702574" cy="46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10" descr="http://i.piccy.info/i9/04b87407f5ee88e4169e2c0bab785937/1401648549/74896/754965/uz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97" y="5466138"/>
            <a:ext cx="852277" cy="38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19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093" y="4901007"/>
            <a:ext cx="481191" cy="542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161" y="5029505"/>
            <a:ext cx="716842" cy="3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8" descr="http://annyas.com/htdocs/wp-content/uploads/2012/03/logo-1986-csx-transportation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156" y="5601416"/>
            <a:ext cx="674010" cy="37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16" descr="http://trn.trains.com/~/media/images/railroad-news/news-wire/rr-logos/cn_med_re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871" y="5633992"/>
            <a:ext cx="680438" cy="2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Rectangle 1"/>
          <p:cNvSpPr/>
          <p:nvPr/>
        </p:nvSpPr>
        <p:spPr>
          <a:xfrm>
            <a:off x="654610" y="5274353"/>
            <a:ext cx="92429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altLang="en-US" sz="1200" dirty="0" smtClean="0">
                <a:solidFill>
                  <a:prstClr val="black"/>
                </a:solidFill>
                <a:latin typeface="Calibri"/>
              </a:rPr>
              <a:t>Китайская ЖД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6" name="Rectangle 55"/>
          <p:cNvSpPr/>
          <p:nvPr/>
        </p:nvSpPr>
        <p:spPr>
          <a:xfrm>
            <a:off x="2387294" y="5263467"/>
            <a:ext cx="1071447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Calibri"/>
              </a:rPr>
              <a:t>Белорусская ЖД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7" name="Rectangle 57"/>
          <p:cNvSpPr/>
          <p:nvPr/>
        </p:nvSpPr>
        <p:spPr>
          <a:xfrm>
            <a:off x="1633280" y="5809767"/>
            <a:ext cx="975587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Calibri"/>
              </a:rPr>
              <a:t>Индийская ЖД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8" name="Rectangle 58"/>
          <p:cNvSpPr/>
          <p:nvPr/>
        </p:nvSpPr>
        <p:spPr>
          <a:xfrm>
            <a:off x="3497175" y="5809767"/>
            <a:ext cx="1023805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Calibri"/>
              </a:rPr>
              <a:t>Украинские ЖД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072" y="4974520"/>
            <a:ext cx="449401" cy="60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" name="Text Box 46"/>
          <p:cNvSpPr txBox="1">
            <a:spLocks noChangeArrowheads="1"/>
          </p:cNvSpPr>
          <p:nvPr/>
        </p:nvSpPr>
        <p:spPr bwMode="auto">
          <a:xfrm>
            <a:off x="427352" y="389591"/>
            <a:ext cx="40307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folHlink"/>
                </a:solidFill>
                <a:latin typeface="Arial" panose="020B0604020202020204" pitchFamily="34" charset="0"/>
              </a:defRPr>
            </a:lvl9pPr>
          </a:lstStyle>
          <a:p>
            <a:pPr algn="ctr" defTabSz="909638"/>
            <a:r>
              <a:rPr lang="ru-RU" sz="1600" dirty="0" smtClean="0">
                <a:solidFill>
                  <a:prstClr val="black"/>
                </a:solidFill>
                <a:cs typeface="Arial" charset="0"/>
              </a:rPr>
              <a:t>Действующая структура </a:t>
            </a:r>
            <a:br>
              <a:rPr lang="ru-RU" sz="1600" dirty="0" smtClean="0">
                <a:solidFill>
                  <a:prstClr val="black"/>
                </a:solidFill>
                <a:cs typeface="Arial" charset="0"/>
              </a:rPr>
            </a:br>
            <a:r>
              <a:rPr lang="ru-RU" sz="1600" dirty="0" smtClean="0">
                <a:solidFill>
                  <a:prstClr val="black"/>
                </a:solidFill>
                <a:cs typeface="Arial" charset="0"/>
              </a:rPr>
              <a:t>АО </a:t>
            </a:r>
            <a:r>
              <a:rPr lang="ru-RU" sz="1600" dirty="0">
                <a:solidFill>
                  <a:prstClr val="black"/>
                </a:solidFill>
                <a:cs typeface="Arial" charset="0"/>
              </a:rPr>
              <a:t>«НК «КТЖ»</a:t>
            </a:r>
          </a:p>
          <a:p>
            <a:pPr algn="ctr" defTabSz="909638"/>
            <a:r>
              <a:rPr lang="ru-RU" sz="1400" dirty="0" smtClean="0">
                <a:solidFill>
                  <a:srgbClr val="002960"/>
                </a:solidFill>
                <a:cs typeface="Arial" charset="0"/>
              </a:rPr>
              <a:t>97 компании, </a:t>
            </a:r>
            <a:r>
              <a:rPr lang="ru-RU" sz="1200" b="0" dirty="0" smtClean="0">
                <a:solidFill>
                  <a:srgbClr val="002960"/>
                </a:solidFill>
                <a:cs typeface="Arial" charset="0"/>
              </a:rPr>
              <a:t>включая миноритарные доли и компании в доверительном управлении</a:t>
            </a:r>
            <a:endParaRPr lang="ru-RU" sz="1200" b="0" dirty="0">
              <a:solidFill>
                <a:srgbClr val="002960"/>
              </a:solidFill>
              <a:cs typeface="Arial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316462" y="3311319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0" name="Прямая соединительная линия 59"/>
          <p:cNvCxnSpPr/>
          <p:nvPr/>
        </p:nvCxnSpPr>
        <p:spPr>
          <a:xfrm>
            <a:off x="316462" y="2971627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1" name="Прямая соединительная линия 60"/>
          <p:cNvCxnSpPr/>
          <p:nvPr/>
        </p:nvCxnSpPr>
        <p:spPr>
          <a:xfrm>
            <a:off x="316462" y="2286220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2" name="Прямая соединительная линия 61"/>
          <p:cNvCxnSpPr/>
          <p:nvPr/>
        </p:nvCxnSpPr>
        <p:spPr>
          <a:xfrm>
            <a:off x="316462" y="2570060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3" name="Прямая соединительная линия 62"/>
          <p:cNvCxnSpPr/>
          <p:nvPr/>
        </p:nvCxnSpPr>
        <p:spPr>
          <a:xfrm>
            <a:off x="316462" y="1944737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5" name="Прямая соединительная линия 64"/>
          <p:cNvCxnSpPr/>
          <p:nvPr/>
        </p:nvCxnSpPr>
        <p:spPr>
          <a:xfrm>
            <a:off x="1707492" y="2918288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6" name="Прямая соединительная линия 65"/>
          <p:cNvCxnSpPr/>
          <p:nvPr/>
        </p:nvCxnSpPr>
        <p:spPr>
          <a:xfrm>
            <a:off x="1692252" y="2611588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7" name="Прямая соединительная линия 66"/>
          <p:cNvCxnSpPr/>
          <p:nvPr/>
        </p:nvCxnSpPr>
        <p:spPr>
          <a:xfrm>
            <a:off x="1707492" y="2270980"/>
            <a:ext cx="11573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8" name="Прямая соединительная линия 67"/>
          <p:cNvCxnSpPr/>
          <p:nvPr/>
        </p:nvCxnSpPr>
        <p:spPr>
          <a:xfrm>
            <a:off x="1702348" y="1944737"/>
            <a:ext cx="10316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9" name="Прямая соединительная линия 68"/>
          <p:cNvCxnSpPr/>
          <p:nvPr/>
        </p:nvCxnSpPr>
        <p:spPr>
          <a:xfrm>
            <a:off x="3094071" y="3303092"/>
            <a:ext cx="11348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0" name="Прямая соединительная линия 69"/>
          <p:cNvCxnSpPr/>
          <p:nvPr/>
        </p:nvCxnSpPr>
        <p:spPr>
          <a:xfrm>
            <a:off x="3094071" y="2992194"/>
            <a:ext cx="11348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1" name="Прямая соединительная линия 70"/>
          <p:cNvCxnSpPr/>
          <p:nvPr/>
        </p:nvCxnSpPr>
        <p:spPr>
          <a:xfrm>
            <a:off x="3094071" y="2601674"/>
            <a:ext cx="11348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2" name="Прямая соединительная линия 71"/>
          <p:cNvCxnSpPr/>
          <p:nvPr/>
        </p:nvCxnSpPr>
        <p:spPr>
          <a:xfrm>
            <a:off x="3094071" y="2299172"/>
            <a:ext cx="11348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3" name="Прямоугольник 72"/>
          <p:cNvSpPr/>
          <p:nvPr/>
        </p:nvSpPr>
        <p:spPr bwMode="auto">
          <a:xfrm>
            <a:off x="1394534" y="1340276"/>
            <a:ext cx="1626577" cy="293055"/>
          </a:xfrm>
          <a:prstGeom prst="rect">
            <a:avLst/>
          </a:prstGeom>
          <a:solidFill>
            <a:srgbClr val="349AD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1400" b="1" kern="0" dirty="0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АО «НК «КТЖ»</a:t>
            </a:r>
            <a:endParaRPr lang="ru-RU" sz="1400" b="1" kern="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427356" y="1804723"/>
            <a:ext cx="1024303" cy="28733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«Локомотивный сервисный центр» 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 (ЛСЦ)</a:t>
            </a: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427356" y="2139832"/>
            <a:ext cx="1024303" cy="2905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Ремлокомотив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100%</a:t>
            </a:r>
          </a:p>
        </p:txBody>
      </p:sp>
      <p:sp>
        <p:nvSpPr>
          <p:cNvPr id="76" name="Прямоугольник 75"/>
          <p:cNvSpPr/>
          <p:nvPr/>
        </p:nvSpPr>
        <p:spPr bwMode="auto">
          <a:xfrm>
            <a:off x="3220961" y="2822338"/>
            <a:ext cx="1000838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«Локомотив»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 (АОТ)</a:t>
            </a:r>
          </a:p>
        </p:txBody>
      </p:sp>
      <p:sp>
        <p:nvSpPr>
          <p:cNvPr id="77" name="Прямоугольник 76"/>
          <p:cNvSpPr/>
          <p:nvPr/>
        </p:nvSpPr>
        <p:spPr bwMode="auto">
          <a:xfrm>
            <a:off x="3197496" y="2144878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Казтранссервис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 (КТС)</a:t>
            </a:r>
          </a:p>
        </p:txBody>
      </p:sp>
      <p:sp>
        <p:nvSpPr>
          <p:cNvPr id="78" name="Прямоугольник 77"/>
          <p:cNvSpPr/>
          <p:nvPr/>
        </p:nvSpPr>
        <p:spPr bwMode="auto">
          <a:xfrm>
            <a:off x="427356" y="2813908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«Пассажирские перевозки»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</p:txBody>
      </p:sp>
      <p:sp>
        <p:nvSpPr>
          <p:cNvPr id="79" name="Прямоугольник 78"/>
          <p:cNvSpPr/>
          <p:nvPr/>
        </p:nvSpPr>
        <p:spPr bwMode="auto">
          <a:xfrm>
            <a:off x="427356" y="3152329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6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«Военизированная железнодорожная охрана» 100%</a:t>
            </a:r>
          </a:p>
        </p:txBody>
      </p:sp>
      <p:sp>
        <p:nvSpPr>
          <p:cNvPr id="80" name="Прямоугольник 79"/>
          <p:cNvSpPr/>
          <p:nvPr/>
        </p:nvSpPr>
        <p:spPr bwMode="auto">
          <a:xfrm>
            <a:off x="1778442" y="1804723"/>
            <a:ext cx="1024303" cy="28733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en-US" sz="7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Logistic System Management B.V </a:t>
            </a:r>
            <a:r>
              <a:rPr lang="ru-RU" sz="7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50%</a:t>
            </a:r>
          </a:p>
        </p:txBody>
      </p:sp>
      <p:sp>
        <p:nvSpPr>
          <p:cNvPr id="82" name="Прямоугольник 81"/>
          <p:cNvSpPr/>
          <p:nvPr/>
        </p:nvSpPr>
        <p:spPr bwMode="auto">
          <a:xfrm>
            <a:off x="3197496" y="1804540"/>
            <a:ext cx="1024303" cy="2905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Казтем</a:t>
            </a:r>
            <a:r>
              <a:rPr lang="en-US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ртранс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</p:txBody>
      </p:sp>
      <p:sp>
        <p:nvSpPr>
          <p:cNvPr id="83" name="Прямоугольник 82"/>
          <p:cNvSpPr/>
          <p:nvPr/>
        </p:nvSpPr>
        <p:spPr bwMode="auto">
          <a:xfrm>
            <a:off x="3219205" y="2480790"/>
            <a:ext cx="1002621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«Транстелеком»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51%</a:t>
            </a:r>
          </a:p>
        </p:txBody>
      </p:sp>
      <p:sp>
        <p:nvSpPr>
          <p:cNvPr id="84" name="Прямоугольник 83"/>
          <p:cNvSpPr/>
          <p:nvPr/>
        </p:nvSpPr>
        <p:spPr bwMode="auto">
          <a:xfrm>
            <a:off x="427356" y="3493648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Вокзалсервис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100% (ЦЛС)</a:t>
            </a:r>
          </a:p>
        </p:txBody>
      </p:sp>
      <p:sp>
        <p:nvSpPr>
          <p:cNvPr id="86" name="Прямоугольник 85"/>
          <p:cNvSpPr/>
          <p:nvPr/>
        </p:nvSpPr>
        <p:spPr bwMode="auto">
          <a:xfrm>
            <a:off x="3220961" y="3159630"/>
            <a:ext cx="1000838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en-US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KTZ-Express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100%</a:t>
            </a:r>
          </a:p>
        </p:txBody>
      </p:sp>
      <p:sp>
        <p:nvSpPr>
          <p:cNvPr id="87" name="Прямоугольник 86"/>
          <p:cNvSpPr/>
          <p:nvPr/>
        </p:nvSpPr>
        <p:spPr bwMode="auto">
          <a:xfrm>
            <a:off x="1782355" y="2144855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54000" rIns="18000" anchor="ctr"/>
          <a:lstStyle/>
          <a:p>
            <a:pPr algn="ctr" defTabSz="913434">
              <a:defRPr/>
            </a:pPr>
            <a:r>
              <a:rPr lang="ru-RU" sz="65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ТОО «Магистраль-</a:t>
            </a:r>
            <a:r>
              <a:rPr lang="ru-RU" sz="65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Кызмет</a:t>
            </a:r>
            <a:r>
              <a:rPr lang="en-US" sz="65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65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</p:txBody>
      </p:sp>
      <p:sp>
        <p:nvSpPr>
          <p:cNvPr id="89" name="Прямоугольник 88"/>
          <p:cNvSpPr/>
          <p:nvPr/>
        </p:nvSpPr>
        <p:spPr bwMode="auto">
          <a:xfrm>
            <a:off x="1782355" y="2820101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ТОО «НИИТ»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</p:txBody>
      </p:sp>
      <p:sp>
        <p:nvSpPr>
          <p:cNvPr id="90" name="Прямоугольник 89"/>
          <p:cNvSpPr/>
          <p:nvPr/>
        </p:nvSpPr>
        <p:spPr bwMode="auto">
          <a:xfrm>
            <a:off x="1793886" y="3156569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КазАТК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65%</a:t>
            </a:r>
          </a:p>
        </p:txBody>
      </p:sp>
      <p:sp>
        <p:nvSpPr>
          <p:cNvPr id="91" name="Прямоугольник 90"/>
          <p:cNvSpPr/>
          <p:nvPr/>
        </p:nvSpPr>
        <p:spPr bwMode="auto">
          <a:xfrm>
            <a:off x="427356" y="2477689"/>
            <a:ext cx="1024303" cy="2889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Темиржолсу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</p:txBody>
      </p:sp>
      <p:cxnSp>
        <p:nvCxnSpPr>
          <p:cNvPr id="92" name="Соединительная линия уступом 91"/>
          <p:cNvCxnSpPr>
            <a:stCxn id="73" idx="2"/>
            <a:endCxn id="84" idx="1"/>
          </p:cNvCxnSpPr>
          <p:nvPr/>
        </p:nvCxnSpPr>
        <p:spPr>
          <a:xfrm rot="5400000">
            <a:off x="315181" y="1745506"/>
            <a:ext cx="2004782" cy="1780443"/>
          </a:xfrm>
          <a:prstGeom prst="bentConnector4">
            <a:avLst>
              <a:gd name="adj1" fmla="val 3827"/>
              <a:gd name="adj2" fmla="val 105926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3" name="Соединительная линия уступом 92"/>
          <p:cNvCxnSpPr>
            <a:stCxn id="73" idx="2"/>
            <a:endCxn id="90" idx="1"/>
          </p:cNvCxnSpPr>
          <p:nvPr/>
        </p:nvCxnSpPr>
        <p:spPr>
          <a:xfrm rot="5400000">
            <a:off x="1167001" y="2260159"/>
            <a:ext cx="1667698" cy="413940"/>
          </a:xfrm>
          <a:prstGeom prst="bentConnector4">
            <a:avLst>
              <a:gd name="adj1" fmla="val 5003"/>
              <a:gd name="adj2" fmla="val 123931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4" name="Соединительная линия уступом 93"/>
          <p:cNvCxnSpPr/>
          <p:nvPr/>
        </p:nvCxnSpPr>
        <p:spPr>
          <a:xfrm rot="16200000" flipH="1">
            <a:off x="2440028" y="2515498"/>
            <a:ext cx="1450241" cy="126897"/>
          </a:xfrm>
          <a:prstGeom prst="bentConnector2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5" name="Соединительная линия уступом 94"/>
          <p:cNvCxnSpPr/>
          <p:nvPr/>
        </p:nvCxnSpPr>
        <p:spPr>
          <a:xfrm>
            <a:off x="2207798" y="1714726"/>
            <a:ext cx="989702" cy="219167"/>
          </a:xfrm>
          <a:prstGeom prst="bentConnector3">
            <a:avLst>
              <a:gd name="adj1" fmla="val 90047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96" name="Равнобедренный треугольник 95"/>
          <p:cNvSpPr/>
          <p:nvPr/>
        </p:nvSpPr>
        <p:spPr>
          <a:xfrm rot="5400000">
            <a:off x="3609165" y="2674255"/>
            <a:ext cx="2474286" cy="179333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434">
              <a:defRPr/>
            </a:pPr>
            <a:endParaRPr lang="ru-RU" kern="0" smtClea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7" name="Title 1"/>
          <p:cNvSpPr txBox="1">
            <a:spLocks/>
          </p:cNvSpPr>
          <p:nvPr/>
        </p:nvSpPr>
        <p:spPr>
          <a:xfrm>
            <a:off x="5091763" y="444190"/>
            <a:ext cx="420499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9638">
              <a:spcBef>
                <a:spcPts val="0"/>
              </a:spcBef>
            </a:pPr>
            <a:r>
              <a:rPr lang="ru-RU" sz="1600" b="1" dirty="0">
                <a:solidFill>
                  <a:prstClr val="black"/>
                </a:solidFill>
                <a:cs typeface="Arial" charset="0"/>
              </a:rPr>
              <a:t>Целевая структура </a:t>
            </a:r>
            <a:r>
              <a:rPr lang="ru-RU" sz="1600" b="1" dirty="0" smtClean="0">
                <a:solidFill>
                  <a:prstClr val="black"/>
                </a:solidFill>
                <a:cs typeface="Arial" charset="0"/>
              </a:rPr>
              <a:t>АО </a:t>
            </a:r>
            <a:r>
              <a:rPr lang="ru-RU" sz="1600" b="1" dirty="0">
                <a:solidFill>
                  <a:prstClr val="black"/>
                </a:solidFill>
                <a:cs typeface="Arial" charset="0"/>
              </a:rPr>
              <a:t>«НК «КТЖ» </a:t>
            </a:r>
            <a:r>
              <a:rPr lang="ru-RU" sz="1600" b="1" dirty="0" smtClean="0">
                <a:solidFill>
                  <a:prstClr val="black"/>
                </a:solidFill>
                <a:cs typeface="Arial" charset="0"/>
              </a:rPr>
              <a:t/>
            </a:r>
            <a:br>
              <a:rPr lang="ru-RU" sz="1600" b="1" dirty="0" smtClean="0">
                <a:solidFill>
                  <a:prstClr val="black"/>
                </a:solidFill>
                <a:cs typeface="Arial" charset="0"/>
              </a:rPr>
            </a:br>
            <a:r>
              <a:rPr lang="ru-RU" sz="1600" dirty="0" smtClean="0">
                <a:solidFill>
                  <a:prstClr val="black"/>
                </a:solidFill>
                <a:cs typeface="Arial" charset="0"/>
              </a:rPr>
              <a:t>после реорганизации и приватизации </a:t>
            </a:r>
            <a:r>
              <a:rPr lang="ru-RU" sz="1400" b="1" dirty="0" smtClean="0">
                <a:solidFill>
                  <a:srgbClr val="002960"/>
                </a:solidFill>
                <a:cs typeface="Arial" charset="0"/>
              </a:rPr>
              <a:t>≈35 компаний </a:t>
            </a:r>
            <a:r>
              <a:rPr lang="ru-RU" sz="1200" dirty="0" smtClean="0">
                <a:solidFill>
                  <a:srgbClr val="002960"/>
                </a:solidFill>
                <a:cs typeface="Arial" charset="0"/>
              </a:rPr>
              <a:t>с учетом развития сети логистических активов</a:t>
            </a:r>
            <a:endParaRPr lang="en-US" sz="1200" dirty="0">
              <a:solidFill>
                <a:srgbClr val="002960"/>
              </a:solidFill>
              <a:cs typeface="Arial" charset="0"/>
            </a:endParaRPr>
          </a:p>
        </p:txBody>
      </p:sp>
      <p:sp>
        <p:nvSpPr>
          <p:cNvPr id="139" name="Title 1"/>
          <p:cNvSpPr txBox="1">
            <a:spLocks/>
          </p:cNvSpPr>
          <p:nvPr/>
        </p:nvSpPr>
        <p:spPr>
          <a:xfrm>
            <a:off x="1456865" y="4481235"/>
            <a:ext cx="287206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9638">
              <a:spcBef>
                <a:spcPts val="0"/>
              </a:spcBef>
            </a:pPr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>Региональный принцип</a:t>
            </a:r>
            <a:endParaRPr lang="en-US" sz="1200" dirty="0">
              <a:solidFill>
                <a:srgbClr val="002960"/>
              </a:solidFill>
              <a:cs typeface="Arial" charset="0"/>
            </a:endParaRPr>
          </a:p>
        </p:txBody>
      </p:sp>
      <p:sp>
        <p:nvSpPr>
          <p:cNvPr id="140" name="Title 1"/>
          <p:cNvSpPr txBox="1">
            <a:spLocks/>
          </p:cNvSpPr>
          <p:nvPr/>
        </p:nvSpPr>
        <p:spPr>
          <a:xfrm>
            <a:off x="4548882" y="4467353"/>
            <a:ext cx="514857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9638">
              <a:spcBef>
                <a:spcPts val="0"/>
              </a:spcBef>
            </a:pPr>
            <a:r>
              <a:rPr lang="ru-RU" sz="1400" b="1" dirty="0" err="1" smtClean="0">
                <a:solidFill>
                  <a:prstClr val="black"/>
                </a:solidFill>
                <a:cs typeface="Arial" charset="0"/>
              </a:rPr>
              <a:t>Продуктоориентированный</a:t>
            </a:r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cs typeface="Arial" charset="0"/>
              </a:rPr>
            </a:br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>принцип</a:t>
            </a:r>
            <a:endParaRPr lang="en-US" sz="1200" dirty="0">
              <a:solidFill>
                <a:srgbClr val="002960"/>
              </a:solidFill>
              <a:cs typeface="Arial" charset="0"/>
            </a:endParaRPr>
          </a:p>
        </p:txBody>
      </p:sp>
      <p:sp>
        <p:nvSpPr>
          <p:cNvPr id="88" name="Прямоугольник 87"/>
          <p:cNvSpPr/>
          <p:nvPr/>
        </p:nvSpPr>
        <p:spPr bwMode="auto">
          <a:xfrm>
            <a:off x="1782134" y="2479276"/>
            <a:ext cx="1024303" cy="2889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defTabSz="913434">
              <a:defRPr/>
            </a:pP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Досжан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темир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r>
              <a:rPr lang="ru-RU" sz="7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46%</a:t>
            </a:r>
          </a:p>
        </p:txBody>
      </p:sp>
      <p:sp>
        <p:nvSpPr>
          <p:cNvPr id="85" name="Прямоугольник 67"/>
          <p:cNvSpPr/>
          <p:nvPr/>
        </p:nvSpPr>
        <p:spPr>
          <a:xfrm>
            <a:off x="7375500" y="2543132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>АО «</a:t>
            </a:r>
            <a:r>
              <a:rPr lang="ru-RU" sz="1100" b="1" kern="0" dirty="0" err="1">
                <a:solidFill>
                  <a:prstClr val="black"/>
                </a:solidFill>
                <a:cs typeface="Arial" panose="020B0604020202020204" pitchFamily="34" charset="0"/>
              </a:rPr>
              <a:t>Транстелеком</a:t>
            </a:r>
            <a:r>
              <a:rPr lang="ru-RU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>» </a:t>
            </a:r>
            <a:r>
              <a:rPr lang="en-US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/>
            </a:r>
            <a:br>
              <a:rPr lang="en-US" sz="1100" b="1" kern="0" dirty="0">
                <a:solidFill>
                  <a:prstClr val="black"/>
                </a:solidFill>
                <a:cs typeface="Arial" panose="020B0604020202020204" pitchFamily="34" charset="0"/>
              </a:rPr>
            </a:br>
            <a:r>
              <a:rPr lang="ru-RU" sz="1100" kern="0" dirty="0">
                <a:solidFill>
                  <a:prstClr val="black"/>
                </a:solidFill>
                <a:cs typeface="Arial" panose="020B0604020202020204" pitchFamily="34" charset="0"/>
              </a:rPr>
              <a:t>(25%+1 акция)</a:t>
            </a:r>
            <a:endParaRPr lang="ru-RU" sz="105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0" name="Прямоугольник 71"/>
          <p:cNvSpPr/>
          <p:nvPr/>
        </p:nvSpPr>
        <p:spPr>
          <a:xfrm>
            <a:off x="5295875" y="1365770"/>
            <a:ext cx="3717805" cy="432000"/>
          </a:xfrm>
          <a:prstGeom prst="rect">
            <a:avLst/>
          </a:prstGeom>
          <a:solidFill>
            <a:srgbClr val="349AD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kern="0" dirty="0">
                <a:solidFill>
                  <a:prstClr val="white"/>
                </a:solidFill>
                <a:cs typeface="Arial" panose="020B0604020202020204" pitchFamily="34" charset="0"/>
              </a:rPr>
              <a:t>АО «НК «КТЖ» </a:t>
            </a:r>
            <a:r>
              <a:rPr lang="ru-RU" sz="1400" b="1" kern="0" dirty="0" smtClean="0">
                <a:solidFill>
                  <a:prstClr val="white"/>
                </a:solidFill>
                <a:cs typeface="Arial" panose="020B0604020202020204" pitchFamily="34" charset="0"/>
              </a:rPr>
              <a:t>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kern="0" dirty="0" smtClean="0">
                <a:solidFill>
                  <a:prstClr val="white"/>
                </a:solidFill>
                <a:cs typeface="Arial" panose="020B0604020202020204" pitchFamily="34" charset="0"/>
              </a:rPr>
              <a:t>корпоративный </a:t>
            </a:r>
            <a:r>
              <a:rPr lang="ru-RU" sz="1400" b="1" kern="0" dirty="0">
                <a:solidFill>
                  <a:prstClr val="white"/>
                </a:solidFill>
                <a:cs typeface="Arial" panose="020B0604020202020204" pitchFamily="34" charset="0"/>
              </a:rPr>
              <a:t>центр </a:t>
            </a:r>
          </a:p>
        </p:txBody>
      </p:sp>
      <p:sp>
        <p:nvSpPr>
          <p:cNvPr id="101" name="TextBox 131"/>
          <p:cNvSpPr txBox="1">
            <a:spLocks noChangeArrowheads="1"/>
          </p:cNvSpPr>
          <p:nvPr/>
        </p:nvSpPr>
        <p:spPr bwMode="auto">
          <a:xfrm>
            <a:off x="5295877" y="1891148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>
            <a:defPPr>
              <a:defRPr lang="ru-RU"/>
            </a:defPPr>
            <a:lvl1pPr algn="ctr">
              <a:defRPr sz="10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/>
              <a:t>АО «КТЖ-Инфраструктура» </a:t>
            </a:r>
            <a:r>
              <a:rPr lang="ru-RU" sz="1100" b="0" dirty="0"/>
              <a:t>(100%)</a:t>
            </a:r>
          </a:p>
        </p:txBody>
      </p:sp>
      <p:sp>
        <p:nvSpPr>
          <p:cNvPr id="102" name="Прямоугольник 84"/>
          <p:cNvSpPr/>
          <p:nvPr/>
        </p:nvSpPr>
        <p:spPr>
          <a:xfrm>
            <a:off x="5295877" y="3085951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Порт </a:t>
            </a:r>
            <a:r>
              <a:rPr lang="ru-RU" sz="1100" b="1" kern="0" dirty="0" err="1" smtClean="0">
                <a:solidFill>
                  <a:prstClr val="black"/>
                </a:solidFill>
                <a:cs typeface="Arial" panose="020B0604020202020204" pitchFamily="34" charset="0"/>
              </a:rPr>
              <a:t>Курык</a:t>
            </a:r>
            <a:endParaRPr lang="en-US" sz="110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3" name="Прямоугольник 88"/>
          <p:cNvSpPr/>
          <p:nvPr/>
        </p:nvSpPr>
        <p:spPr>
          <a:xfrm>
            <a:off x="7328323" y="2492896"/>
            <a:ext cx="1685355" cy="50400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ДЗО с неконтрольным пакетом акций</a:t>
            </a:r>
            <a:endParaRPr lang="ru-RU" sz="1000" kern="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04" name="Прямоугольник 88"/>
          <p:cNvSpPr/>
          <p:nvPr/>
        </p:nvSpPr>
        <p:spPr>
          <a:xfrm>
            <a:off x="7328323" y="1895060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>
                <a:solidFill>
                  <a:prstClr val="black"/>
                </a:solidFill>
                <a:cs typeface="Arial" panose="020B0604020202020204" pitchFamily="34" charset="0"/>
              </a:rPr>
              <a:t>АО «Пассажирские перевозки» </a:t>
            </a:r>
            <a:endParaRPr lang="ru-RU" sz="1100" b="1" kern="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(</a:t>
            </a:r>
            <a:r>
              <a:rPr lang="ru-RU" sz="1100" kern="0" dirty="0">
                <a:solidFill>
                  <a:prstClr val="black"/>
                </a:solidFill>
                <a:cs typeface="Arial" panose="020B0604020202020204" pitchFamily="34" charset="0"/>
              </a:rPr>
              <a:t>25%+1 акция) </a:t>
            </a:r>
            <a:endParaRPr lang="ru-RU" sz="100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05" name="Соединительная линия уступом 104"/>
          <p:cNvCxnSpPr>
            <a:stCxn id="101" idx="3"/>
            <a:endCxn id="100" idx="2"/>
          </p:cNvCxnSpPr>
          <p:nvPr/>
        </p:nvCxnSpPr>
        <p:spPr>
          <a:xfrm flipV="1">
            <a:off x="6981256" y="1797770"/>
            <a:ext cx="173547" cy="34537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Соединительная линия уступом 106"/>
          <p:cNvCxnSpPr>
            <a:stCxn id="102" idx="3"/>
            <a:endCxn id="100" idx="2"/>
          </p:cNvCxnSpPr>
          <p:nvPr/>
        </p:nvCxnSpPr>
        <p:spPr>
          <a:xfrm flipV="1">
            <a:off x="6981256" y="1797779"/>
            <a:ext cx="173547" cy="154018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Соединительная линия уступом 107"/>
          <p:cNvCxnSpPr>
            <a:stCxn id="104" idx="1"/>
            <a:endCxn id="100" idx="2"/>
          </p:cNvCxnSpPr>
          <p:nvPr/>
        </p:nvCxnSpPr>
        <p:spPr>
          <a:xfrm rot="10800000">
            <a:off x="7154775" y="1797770"/>
            <a:ext cx="173548" cy="3492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Соединительная линия уступом 108"/>
          <p:cNvCxnSpPr>
            <a:stCxn id="103" idx="1"/>
            <a:endCxn id="100" idx="2"/>
          </p:cNvCxnSpPr>
          <p:nvPr/>
        </p:nvCxnSpPr>
        <p:spPr>
          <a:xfrm rot="10800000">
            <a:off x="7154775" y="1797770"/>
            <a:ext cx="173548" cy="94712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Соединительная линия уступом 109"/>
          <p:cNvCxnSpPr>
            <a:stCxn id="112" idx="3"/>
            <a:endCxn id="100" idx="2"/>
          </p:cNvCxnSpPr>
          <p:nvPr/>
        </p:nvCxnSpPr>
        <p:spPr>
          <a:xfrm flipV="1">
            <a:off x="6981256" y="1797770"/>
            <a:ext cx="173547" cy="93584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26"/>
          <p:cNvSpPr txBox="1">
            <a:spLocks noChangeArrowheads="1"/>
          </p:cNvSpPr>
          <p:nvPr/>
        </p:nvSpPr>
        <p:spPr bwMode="auto">
          <a:xfrm>
            <a:off x="5295877" y="2481618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>
            <a:defPPr>
              <a:defRPr lang="ru-RU"/>
            </a:defPPr>
            <a:lvl1pPr algn="ctr">
              <a:defRPr sz="1000" b="1" ker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/>
              <a:t>АО </a:t>
            </a:r>
            <a:r>
              <a:rPr lang="ru-RU" sz="1100" dirty="0" smtClean="0"/>
              <a:t>«КТЖ Грузовые перевозки»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100" b="0" dirty="0" smtClean="0"/>
              <a:t>(100%)</a:t>
            </a:r>
            <a:endParaRPr lang="ru-RU" sz="1100" b="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195572" y="6237363"/>
            <a:ext cx="3133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</a:rPr>
              <a:t>В</a:t>
            </a:r>
            <a:r>
              <a:rPr lang="ru-RU" sz="1200" dirty="0" smtClean="0">
                <a:solidFill>
                  <a:srgbClr val="000000"/>
                </a:solidFill>
              </a:rPr>
              <a:t> основном, встречается в традиционных государственных железнодорожных компаниях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6967151" y="6165355"/>
            <a:ext cx="2978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</a:rPr>
              <a:t>Присуще </a:t>
            </a:r>
            <a:r>
              <a:rPr lang="ru-RU" sz="1200" dirty="0" err="1" smtClean="0">
                <a:solidFill>
                  <a:srgbClr val="000000"/>
                </a:solidFill>
              </a:rPr>
              <a:t>клиенто</a:t>
            </a:r>
            <a:r>
              <a:rPr lang="ru-RU" sz="1200" dirty="0" smtClean="0">
                <a:solidFill>
                  <a:srgbClr val="000000"/>
                </a:solidFill>
              </a:rPr>
              <a:t>-ориентированным и нацеленным на эффективность компаниям 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3265221" y="6279754"/>
            <a:ext cx="3403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</a:rPr>
              <a:t>Действующая структура КТЖ сформирована на базе основных активов </a:t>
            </a:r>
            <a:endParaRPr lang="ru-RU" sz="1200" dirty="0">
              <a:solidFill>
                <a:srgbClr val="000000"/>
              </a:solidFill>
            </a:endParaRPr>
          </a:p>
        </p:txBody>
      </p:sp>
      <p:pic>
        <p:nvPicPr>
          <p:cNvPr id="25603" name="Picture 3" descr="C:\Users\bekmagambetov_m\Pictures\RZD_logo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772" y="4894569"/>
            <a:ext cx="908956" cy="38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Прямоугольник 7"/>
          <p:cNvSpPr>
            <a:spLocks noChangeArrowheads="1"/>
          </p:cNvSpPr>
          <p:nvPr/>
        </p:nvSpPr>
        <p:spPr bwMode="auto">
          <a:xfrm>
            <a:off x="29" y="20756"/>
            <a:ext cx="468313" cy="431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algn="ctr" defTabSz="910841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  <a:cs typeface="Arial" pitchFamily="34" charset="0"/>
              </a:rPr>
              <a:t>7</a:t>
            </a:r>
          </a:p>
        </p:txBody>
      </p:sp>
      <p:sp>
        <p:nvSpPr>
          <p:cNvPr id="111" name="Прямоугольник 84"/>
          <p:cNvSpPr/>
          <p:nvPr/>
        </p:nvSpPr>
        <p:spPr>
          <a:xfrm>
            <a:off x="7408133" y="3246941"/>
            <a:ext cx="1685355" cy="504000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Вагонный оператор АО «</a:t>
            </a:r>
            <a:r>
              <a:rPr lang="ru-RU" sz="1100" b="1" kern="0" dirty="0" err="1" smtClean="0">
                <a:solidFill>
                  <a:prstClr val="black"/>
                </a:solidFill>
                <a:cs typeface="Arial" panose="020B0604020202020204" pitchFamily="34" charset="0"/>
              </a:rPr>
              <a:t>Казтемиртранс</a:t>
            </a:r>
            <a:r>
              <a:rPr lang="ru-RU" sz="1100" b="1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»</a:t>
            </a:r>
            <a:endParaRPr lang="en-US" sz="110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16" name="Соединительная линия уступом 115"/>
          <p:cNvCxnSpPr>
            <a:stCxn id="111" idx="1"/>
            <a:endCxn id="100" idx="2"/>
          </p:cNvCxnSpPr>
          <p:nvPr/>
        </p:nvCxnSpPr>
        <p:spPr>
          <a:xfrm rot="10800000">
            <a:off x="7154779" y="1797771"/>
            <a:ext cx="253356" cy="170117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24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494101" y="-27384"/>
            <a:ext cx="9283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Целевая модель железнодорожной отрасли с учетом приватизации согласно Комплексного плана приватизации РК на 2016-2020 гг.</a:t>
            </a:r>
            <a:endParaRPr lang="ru-RU" altLang="ru-RU" sz="1800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76887" y="1822450"/>
            <a:ext cx="9061582" cy="4630738"/>
          </a:xfrm>
          <a:prstGeom prst="rect">
            <a:avLst/>
          </a:prstGeom>
          <a:solidFill>
            <a:srgbClr val="CFDD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lIns="179158" tIns="89582" rIns="179158" bIns="89582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480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7486254" y="2205038"/>
            <a:ext cx="1680236" cy="3535362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Оператор МЖС</a:t>
            </a:r>
          </a:p>
        </p:txBody>
      </p:sp>
      <p:sp>
        <p:nvSpPr>
          <p:cNvPr id="31749" name="Text Box 26"/>
          <p:cNvSpPr txBox="1">
            <a:spLocks noChangeArrowheads="1"/>
          </p:cNvSpPr>
          <p:nvPr/>
        </p:nvSpPr>
        <p:spPr bwMode="auto">
          <a:xfrm>
            <a:off x="2645063" y="4194179"/>
            <a:ext cx="1649281" cy="709613"/>
          </a:xfrm>
          <a:prstGeom prst="rect">
            <a:avLst/>
          </a:prstGeom>
          <a:solidFill>
            <a:srgbClr val="CC99FF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36000" tIns="89582" rIns="10800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Национальный пассажирский перевозчик</a:t>
            </a:r>
          </a:p>
        </p:txBody>
      </p:sp>
      <p:sp>
        <p:nvSpPr>
          <p:cNvPr id="31750" name="Text Box 33"/>
          <p:cNvSpPr txBox="1">
            <a:spLocks noChangeArrowheads="1"/>
          </p:cNvSpPr>
          <p:nvPr/>
        </p:nvSpPr>
        <p:spPr bwMode="auto">
          <a:xfrm>
            <a:off x="2289046" y="5119688"/>
            <a:ext cx="1693994" cy="735012"/>
          </a:xfrm>
          <a:prstGeom prst="rect">
            <a:avLst/>
          </a:prstGeom>
          <a:solidFill>
            <a:srgbClr val="1F497D"/>
          </a:solidFill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lIns="36000" tIns="89582" rIns="10800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Независимые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пассажирские перевозчики</a:t>
            </a:r>
          </a:p>
        </p:txBody>
      </p:sp>
      <p:sp>
        <p:nvSpPr>
          <p:cNvPr id="31751" name="Text Box 26"/>
          <p:cNvSpPr txBox="1">
            <a:spLocks noChangeArrowheads="1"/>
          </p:cNvSpPr>
          <p:nvPr/>
        </p:nvSpPr>
        <p:spPr bwMode="auto">
          <a:xfrm>
            <a:off x="435108" y="4264025"/>
            <a:ext cx="1215892" cy="1481138"/>
          </a:xfrm>
          <a:prstGeom prst="rect">
            <a:avLst/>
          </a:prstGeom>
          <a:solidFill>
            <a:srgbClr val="CC99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lIns="35269" tIns="89582" rIns="35269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Пассажиры</a:t>
            </a:r>
          </a:p>
        </p:txBody>
      </p:sp>
      <p:sp>
        <p:nvSpPr>
          <p:cNvPr id="31752" name="Text Box 27"/>
          <p:cNvSpPr txBox="1">
            <a:spLocks noChangeArrowheads="1"/>
          </p:cNvSpPr>
          <p:nvPr/>
        </p:nvSpPr>
        <p:spPr bwMode="auto">
          <a:xfrm>
            <a:off x="435108" y="2630488"/>
            <a:ext cx="1215892" cy="1484312"/>
          </a:xfrm>
          <a:prstGeom prst="rect">
            <a:avLst/>
          </a:prstGeom>
          <a:solidFill>
            <a:srgbClr val="CC99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lIns="35269" tIns="89582" rIns="35269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Грузоотправи-тели</a:t>
            </a:r>
          </a:p>
        </p:txBody>
      </p:sp>
      <p:cxnSp>
        <p:nvCxnSpPr>
          <p:cNvPr id="12" name="Прямая со стрелкой 11"/>
          <p:cNvCxnSpPr/>
          <p:nvPr/>
        </p:nvCxnSpPr>
        <p:spPr bwMode="auto">
          <a:xfrm flipH="1">
            <a:off x="3995083" y="5483225"/>
            <a:ext cx="3460221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 bwMode="auto">
          <a:xfrm flipH="1">
            <a:off x="1661319" y="4481513"/>
            <a:ext cx="926968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 bwMode="auto">
          <a:xfrm flipH="1" flipV="1">
            <a:off x="1649304" y="3600450"/>
            <a:ext cx="3704431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 bwMode="auto">
          <a:xfrm rot="10800000" flipV="1">
            <a:off x="7030532" y="3533775"/>
            <a:ext cx="450585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 bwMode="auto">
          <a:xfrm flipH="1">
            <a:off x="4328716" y="4462463"/>
            <a:ext cx="3121421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 bwMode="auto">
          <a:xfrm rot="10800000" flipV="1">
            <a:off x="1669921" y="5454650"/>
            <a:ext cx="608806" cy="0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9" name="Text Box 5"/>
          <p:cNvSpPr txBox="1">
            <a:spLocks noChangeArrowheads="1"/>
          </p:cNvSpPr>
          <p:nvPr/>
        </p:nvSpPr>
        <p:spPr bwMode="auto">
          <a:xfrm>
            <a:off x="5933305" y="1293813"/>
            <a:ext cx="2736189" cy="474662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АО «НК «КТЖ»</a:t>
            </a:r>
          </a:p>
        </p:txBody>
      </p:sp>
      <p:sp>
        <p:nvSpPr>
          <p:cNvPr id="31760" name="Text Box 17"/>
          <p:cNvSpPr txBox="1">
            <a:spLocks noChangeArrowheads="1"/>
          </p:cNvSpPr>
          <p:nvPr/>
        </p:nvSpPr>
        <p:spPr bwMode="auto">
          <a:xfrm>
            <a:off x="4046694" y="1125581"/>
            <a:ext cx="200527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9158" tIns="89582" rIns="179158" bIns="89582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700" b="1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Холдинг</a:t>
            </a:r>
          </a:p>
        </p:txBody>
      </p:sp>
      <p:sp>
        <p:nvSpPr>
          <p:cNvPr id="31761" name="Прямоугольник 24"/>
          <p:cNvSpPr>
            <a:spLocks noChangeArrowheads="1"/>
          </p:cNvSpPr>
          <p:nvPr/>
        </p:nvSpPr>
        <p:spPr bwMode="auto">
          <a:xfrm>
            <a:off x="682758" y="2001838"/>
            <a:ext cx="1714632" cy="449262"/>
          </a:xfrm>
          <a:prstGeom prst="rect">
            <a:avLst/>
          </a:prstGeom>
          <a:solidFill>
            <a:srgbClr val="1F497D"/>
          </a:solidFill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lIns="36000" tIns="89582" rIns="10800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FFFFFF"/>
                </a:solidFill>
                <a:cs typeface="Arial" pitchFamily="34" charset="0"/>
              </a:rPr>
              <a:t>Частные операторы грузовых вагонов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645841" y="3330575"/>
            <a:ext cx="3714750" cy="0"/>
          </a:xfrm>
          <a:prstGeom prst="line">
            <a:avLst/>
          </a:prstGeom>
          <a:ln w="38100">
            <a:solidFill>
              <a:srgbClr val="1F497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3" name="Text Box 27"/>
          <p:cNvSpPr txBox="1">
            <a:spLocks noChangeArrowheads="1"/>
          </p:cNvSpPr>
          <p:nvPr/>
        </p:nvSpPr>
        <p:spPr bwMode="auto">
          <a:xfrm>
            <a:off x="2471341" y="2001838"/>
            <a:ext cx="1821259" cy="449262"/>
          </a:xfrm>
          <a:prstGeom prst="rect">
            <a:avLst/>
          </a:prstGeom>
          <a:solidFill>
            <a:srgbClr val="CC99FF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АО «Казтем</a:t>
            </a:r>
            <a:r>
              <a:rPr lang="en-US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altLang="ru-RU" sz="12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ртранс»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Оператор вагонов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3425825" y="2451143"/>
            <a:ext cx="0" cy="879475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951964" y="2451143"/>
            <a:ext cx="0" cy="879475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6" name="Text Box 27"/>
          <p:cNvSpPr txBox="1">
            <a:spLocks noChangeArrowheads="1"/>
          </p:cNvSpPr>
          <p:nvPr/>
        </p:nvSpPr>
        <p:spPr bwMode="auto">
          <a:xfrm>
            <a:off x="4428470" y="1987550"/>
            <a:ext cx="1645840" cy="808038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b="1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b="1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200" b="1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KTZ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200" b="1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EXPRESS</a:t>
            </a:r>
            <a:endParaRPr lang="ru-RU" altLang="ru-RU" sz="1200" b="1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 Narrow" pitchFamily="34" charset="0"/>
                <a:cs typeface="Arial" pitchFamily="34" charset="0"/>
              </a:rPr>
              <a:t>Мультимодальные перевозки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b="1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b="1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841214" y="2795631"/>
            <a:ext cx="0" cy="523875"/>
          </a:xfrm>
          <a:prstGeom prst="straightConnector1">
            <a:avLst/>
          </a:prstGeom>
          <a:ln w="38100">
            <a:solidFill>
              <a:srgbClr val="1F497D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046670" y="1987550"/>
            <a:ext cx="0" cy="4635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9" name="TextBox 32"/>
          <p:cNvSpPr txBox="1">
            <a:spLocks noChangeArrowheads="1"/>
          </p:cNvSpPr>
          <p:nvPr/>
        </p:nvSpPr>
        <p:spPr bwMode="auto">
          <a:xfrm>
            <a:off x="3214291" y="6192838"/>
            <a:ext cx="25186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Участники перевозочного процесса</a:t>
            </a:r>
          </a:p>
        </p:txBody>
      </p:sp>
      <p:sp>
        <p:nvSpPr>
          <p:cNvPr id="31770" name="Rectangle 3"/>
          <p:cNvSpPr>
            <a:spLocks noChangeArrowheads="1"/>
          </p:cNvSpPr>
          <p:nvPr/>
        </p:nvSpPr>
        <p:spPr bwMode="auto">
          <a:xfrm>
            <a:off x="4046681" y="1217615"/>
            <a:ext cx="5587603" cy="4664075"/>
          </a:xfrm>
          <a:prstGeom prst="rect">
            <a:avLst/>
          </a:prstGeom>
          <a:noFill/>
          <a:ln w="9525">
            <a:solidFill>
              <a:srgbClr val="0000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79158" tIns="89582" rIns="179158" bIns="89582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480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4084506" y="4197350"/>
            <a:ext cx="194336" cy="698500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72" name="Text Box 27"/>
          <p:cNvSpPr txBox="1">
            <a:spLocks noChangeArrowheads="1"/>
          </p:cNvSpPr>
          <p:nvPr/>
        </p:nvSpPr>
        <p:spPr bwMode="auto">
          <a:xfrm>
            <a:off x="4074195" y="2008188"/>
            <a:ext cx="194336" cy="431800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7938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7938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7938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7938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2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5369194" y="3068638"/>
            <a:ext cx="1645841" cy="711200"/>
          </a:xfrm>
          <a:prstGeom prst="rect">
            <a:avLst/>
          </a:prstGeom>
          <a:solidFill>
            <a:srgbClr val="8EB4E3"/>
          </a:solidFill>
          <a:ln w="12700">
            <a:solidFill>
              <a:srgbClr val="1F497D"/>
            </a:solidFill>
            <a:miter lim="800000"/>
            <a:headEnd/>
            <a:tailEnd/>
          </a:ln>
        </p:spPr>
        <p:txBody>
          <a:bodyPr lIns="179158" tIns="89582" rIns="179158" bIns="89582" anchor="ctr"/>
          <a:lstStyle>
            <a:lvl1pPr defTabSz="1277938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277938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277938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277938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277938" eaLnBrk="0" hangingPunct="0"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200" kern="0" dirty="0" smtClean="0">
                <a:solidFill>
                  <a:srgbClr val="000000"/>
                </a:solidFill>
              </a:rPr>
              <a:t>Национальный грузовой перевозчик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1200" kern="0" dirty="0" smtClean="0">
                <a:solidFill>
                  <a:srgbClr val="000000"/>
                </a:solidFill>
              </a:rPr>
              <a:t>(ЦД+АОТ)</a:t>
            </a:r>
          </a:p>
        </p:txBody>
      </p:sp>
      <p:sp>
        <p:nvSpPr>
          <p:cNvPr id="30" name="Прямоугольник 7"/>
          <p:cNvSpPr>
            <a:spLocks noChangeArrowheads="1"/>
          </p:cNvSpPr>
          <p:nvPr/>
        </p:nvSpPr>
        <p:spPr bwMode="auto">
          <a:xfrm>
            <a:off x="29" y="20756"/>
            <a:ext cx="468313" cy="431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5120" tIns="47565" rIns="95120" bIns="47565" anchor="ctr"/>
          <a:lstStyle/>
          <a:p>
            <a:pPr algn="ctr" defTabSz="910841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16531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8" t="27238" r="13387" b="11008"/>
          <a:stretch>
            <a:fillRect/>
          </a:stretch>
        </p:blipFill>
        <p:spPr bwMode="auto">
          <a:xfrm>
            <a:off x="0" y="2886081"/>
            <a:ext cx="635635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1" name="Прямоугольник 1"/>
          <p:cNvSpPr>
            <a:spLocks noChangeArrowheads="1"/>
          </p:cNvSpPr>
          <p:nvPr/>
        </p:nvSpPr>
        <p:spPr bwMode="auto">
          <a:xfrm>
            <a:off x="1850496" y="2603533"/>
            <a:ext cx="22877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smtClean="0">
                <a:solidFill>
                  <a:prstClr val="black"/>
                </a:solidFill>
                <a:latin typeface="Arial" charset="0"/>
                <a:cs typeface="Arial" charset="0"/>
              </a:rPr>
              <a:t>Перевозочный процесс</a:t>
            </a:r>
            <a:endParaRPr lang="ru-RU" altLang="ru-RU" sz="14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9" y="571500"/>
            <a:ext cx="990600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Перевозчик -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оператор поезд</a:t>
            </a:r>
            <a:r>
              <a:rPr lang="kk-KZ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ов,  организующий вагонопотоки </a:t>
            </a:r>
            <a:r>
              <a:rPr lang="kk-KZ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в поездопотоки для </a:t>
            </a:r>
            <a:r>
              <a:rPr lang="kk-KZ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рационального использовании пропускной способности </a:t>
            </a:r>
            <a:r>
              <a:rPr lang="kk-KZ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инфраструктуры</a:t>
            </a:r>
            <a:r>
              <a:rPr lang="kk-KZ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, тяговых и погрузочных ресурсов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Наделение частью функций 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перевозчика «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операторов вагонов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» приводит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к хаотичному и не рациональному использованию пропускной способности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 инфраструктуры,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закупориванию 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ключевых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узлов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, кратному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увеличению порожнего пробега 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и соответствующему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росту издержек 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экономики.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Наделение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сторонних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 организаций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функциями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 перевозчиков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по «оперированию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»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локомотивами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в принципе не возможно </a:t>
            </a: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без передачи всех функций перевозчика.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Успешный мировой опыт создания конкуренции в ж/д отрасли – создание рынка перевозчиков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, попытка создания рынка «операторов вагонов» приводит к перегрузке станций и инфраструктуры</a:t>
            </a:r>
            <a:endParaRPr lang="en-US" sz="1300" b="1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39866" y="3429000"/>
            <a:ext cx="3128301" cy="2592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Обеспечение контрактных </a:t>
            </a:r>
          </a:p>
          <a:p>
            <a:pPr>
              <a:defRPr/>
            </a:pPr>
            <a:r>
              <a:rPr lang="ru-RU" sz="14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обязательств перевозчика перед грузоотправителями требует контроля технологической цепочки</a:t>
            </a:r>
          </a:p>
          <a:p>
            <a:pPr>
              <a:defRPr/>
            </a:pPr>
            <a:endParaRPr lang="ru-RU" sz="1400" b="1" dirty="0">
              <a:solidFill>
                <a:srgbClr val="4F81BD">
                  <a:lumMod val="75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400" b="1" dirty="0">
                <a:solidFill>
                  <a:srgbClr val="4F81B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Перевозчик обеспечивает синхронизацию и координацию работы локомотивов, вагонов и инфраструктуры</a:t>
            </a:r>
            <a:endParaRPr lang="ru-RU" sz="1400" dirty="0">
              <a:solidFill>
                <a:srgbClr val="4F81BD">
                  <a:lumMod val="75000"/>
                </a:srgbClr>
              </a:solidFill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12879" cy="369888"/>
          </a:xfrm>
          <a:prstGeom prst="rect">
            <a:avLst/>
          </a:prstGeom>
        </p:spPr>
        <p:txBody>
          <a:bodyPr/>
          <a:lstStyle/>
          <a:p>
            <a:pPr algn="just"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ПЕРЕВОЗЧИК - </a:t>
            </a:r>
            <a:r>
              <a:rPr lang="kk-KZ" b="1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РЕАЛЬНЫЙ «ОПЕРАТОР ВАГОНОВ» И «ОПЕРАТОР ЛОКОМОТИВНОЙ ТЯГИ»</a:t>
            </a:r>
            <a:endParaRPr lang="ru-RU" b="1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5414104" y="4593646"/>
            <a:ext cx="2233612" cy="26312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defRPr/>
            </a:pPr>
            <a:endParaRPr lang="ru-RU" sz="8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8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04864" y="4556146"/>
            <a:ext cx="1325960" cy="225742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12364" y="4827609"/>
            <a:ext cx="1325959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Локомотиво</a:t>
            </a:r>
          </a:p>
          <a:p>
            <a:pPr algn="ctr">
              <a:defRPr/>
            </a:pP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/часы в голове поезда</a:t>
            </a:r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2144581" y="4608513"/>
            <a:ext cx="546894" cy="2087562"/>
          </a:xfrm>
          <a:prstGeom prst="leftBrace">
            <a:avLst>
              <a:gd name="adj1" fmla="val 8333"/>
              <a:gd name="adj2" fmla="val 4687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4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4535093" y="4840288"/>
            <a:ext cx="2885810" cy="8302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smtClean="0">
                <a:solidFill>
                  <a:srgbClr val="000000"/>
                </a:solidFill>
                <a:latin typeface="Arial" charset="0"/>
                <a:cs typeface="Arial" charset="0"/>
              </a:rPr>
              <a:t>Магистральные локомотивы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-на электрической тяге;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-на тепловозной тяге.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 (среднесетевые расходы)</a:t>
            </a:r>
          </a:p>
        </p:txBody>
      </p:sp>
      <p:sp>
        <p:nvSpPr>
          <p:cNvPr id="55302" name="Прямоугольник 4"/>
          <p:cNvSpPr>
            <a:spLocks noChangeArrowheads="1"/>
          </p:cNvSpPr>
          <p:nvPr/>
        </p:nvSpPr>
        <p:spPr bwMode="auto">
          <a:xfrm>
            <a:off x="4535093" y="5942013"/>
            <a:ext cx="2885810" cy="8302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smtClean="0">
                <a:solidFill>
                  <a:srgbClr val="000000"/>
                </a:solidFill>
                <a:latin typeface="Arial" charset="0"/>
                <a:cs typeface="Arial" charset="0"/>
              </a:rPr>
              <a:t>Маневровые локомотивы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-на вывозных работах;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-на маневровых работах.    </a:t>
            </a:r>
            <a:b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           (среднесетевые расходы)</a:t>
            </a:r>
          </a:p>
        </p:txBody>
      </p:sp>
      <p:sp>
        <p:nvSpPr>
          <p:cNvPr id="6" name="Равно 5"/>
          <p:cNvSpPr/>
          <p:nvPr/>
        </p:nvSpPr>
        <p:spPr>
          <a:xfrm>
            <a:off x="4017433" y="4970463"/>
            <a:ext cx="467783" cy="431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12364" y="5884884"/>
            <a:ext cx="1325959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Локомотиво</a:t>
            </a:r>
          </a:p>
          <a:p>
            <a:pPr algn="ctr">
              <a:defRPr/>
            </a:pP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/часы в маневровом движении</a:t>
            </a:r>
          </a:p>
        </p:txBody>
      </p:sp>
      <p:sp>
        <p:nvSpPr>
          <p:cNvPr id="8" name="Равно 7"/>
          <p:cNvSpPr/>
          <p:nvPr/>
        </p:nvSpPr>
        <p:spPr>
          <a:xfrm>
            <a:off x="4017433" y="6040438"/>
            <a:ext cx="467783" cy="431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2255" y="4772046"/>
            <a:ext cx="1171178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МЖС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82255" y="5348309"/>
            <a:ext cx="1171178" cy="44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ЛТ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82255" y="5905521"/>
            <a:ext cx="1171178" cy="392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ГК</a:t>
            </a:r>
          </a:p>
        </p:txBody>
      </p:sp>
      <p:sp>
        <p:nvSpPr>
          <p:cNvPr id="55309" name="TextBox 12"/>
          <p:cNvSpPr txBox="1">
            <a:spLocks noChangeArrowheads="1"/>
          </p:cNvSpPr>
          <p:nvPr/>
        </p:nvSpPr>
        <p:spPr bwMode="auto">
          <a:xfrm>
            <a:off x="791106" y="6321446"/>
            <a:ext cx="148246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smtClean="0">
                <a:solidFill>
                  <a:prstClr val="black"/>
                </a:solidFill>
                <a:latin typeface="Arial" charset="0"/>
                <a:cs typeface="Arial" charset="0"/>
              </a:rPr>
              <a:t>Общий тариф на перевозку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1155711" y="4070350"/>
            <a:ext cx="62428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311" name="TextBox 15"/>
          <p:cNvSpPr txBox="1">
            <a:spLocks noChangeArrowheads="1"/>
          </p:cNvSpPr>
          <p:nvPr/>
        </p:nvSpPr>
        <p:spPr bwMode="auto">
          <a:xfrm>
            <a:off x="83072" y="2682876"/>
            <a:ext cx="276954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smtClean="0">
                <a:solidFill>
                  <a:prstClr val="black"/>
                </a:solidFill>
                <a:latin typeface="Arial" charset="0"/>
                <a:cs typeface="Arial" charset="0"/>
              </a:rPr>
              <a:t>Грузоотправители платят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latin typeface="Arial" charset="0"/>
                <a:cs typeface="Arial" charset="0"/>
              </a:rPr>
              <a:t>За 1 тонну перевезенного груза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latin typeface="Arial" charset="0"/>
                <a:cs typeface="Arial" charset="0"/>
              </a:rPr>
              <a:t>без учета разницы затрат при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prstClr val="black"/>
                </a:solidFill>
                <a:latin typeface="Arial" charset="0"/>
                <a:cs typeface="Arial" charset="0"/>
              </a:rPr>
              <a:t>маршрутных и повагонных отправок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6761" y="3609975"/>
            <a:ext cx="1092068" cy="40005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Маршрутные отправки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77302" y="3608388"/>
            <a:ext cx="1169458" cy="40005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Повагонные отправки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761432" y="4806950"/>
            <a:ext cx="1872853" cy="431800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45% маршрутные отправки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761432" y="5311775"/>
            <a:ext cx="1872853" cy="4318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55% повагонные</a:t>
            </a:r>
          </a:p>
          <a:p>
            <a:pPr algn="ctr">
              <a:defRPr/>
            </a:pPr>
            <a:r>
              <a: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отправки</a:t>
            </a:r>
          </a:p>
        </p:txBody>
      </p:sp>
      <p:sp>
        <p:nvSpPr>
          <p:cNvPr id="23" name="Левая фигурная скобка 22"/>
          <p:cNvSpPr/>
          <p:nvPr/>
        </p:nvSpPr>
        <p:spPr>
          <a:xfrm>
            <a:off x="7448418" y="4735513"/>
            <a:ext cx="390392" cy="10334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61432" y="5835650"/>
            <a:ext cx="1872853" cy="433388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&lt;</a:t>
            </a:r>
            <a:r>
              <a:rPr 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20% маршрутные отправки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761432" y="6340475"/>
            <a:ext cx="1872853" cy="4318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  <a:r>
              <a: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80% повагонные</a:t>
            </a:r>
          </a:p>
          <a:p>
            <a:pPr algn="ctr">
              <a:defRPr/>
            </a:pPr>
            <a:r>
              <a: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отправки</a:t>
            </a:r>
          </a:p>
        </p:txBody>
      </p:sp>
      <p:sp>
        <p:nvSpPr>
          <p:cNvPr id="26" name="Левая фигурная скобка 25"/>
          <p:cNvSpPr/>
          <p:nvPr/>
        </p:nvSpPr>
        <p:spPr>
          <a:xfrm>
            <a:off x="7448418" y="5788025"/>
            <a:ext cx="390392" cy="10033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7" name="Диаграмма 26"/>
          <p:cNvGraphicFramePr>
            <a:graphicFrameLocks/>
          </p:cNvGraphicFramePr>
          <p:nvPr/>
        </p:nvGraphicFramePr>
        <p:xfrm>
          <a:off x="2444214" y="1988840"/>
          <a:ext cx="427502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Диаграмма 27"/>
          <p:cNvGraphicFramePr>
            <a:graphicFrameLocks/>
          </p:cNvGraphicFramePr>
          <p:nvPr/>
        </p:nvGraphicFramePr>
        <p:xfrm>
          <a:off x="5515137" y="2090562"/>
          <a:ext cx="4274400" cy="22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322" name="Прямоугольник 28"/>
          <p:cNvSpPr>
            <a:spLocks noChangeArrowheads="1"/>
          </p:cNvSpPr>
          <p:nvPr/>
        </p:nvSpPr>
        <p:spPr bwMode="auto">
          <a:xfrm>
            <a:off x="6956981" y="1758950"/>
            <a:ext cx="15401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ГРУЗООБОРОТ</a:t>
            </a:r>
            <a:b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ru-RU" altLang="ru-RU" sz="16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(</a:t>
            </a:r>
            <a: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млрд. ткм)</a:t>
            </a:r>
          </a:p>
        </p:txBody>
      </p:sp>
      <p:sp>
        <p:nvSpPr>
          <p:cNvPr id="55323" name="Прямоугольник 29"/>
          <p:cNvSpPr>
            <a:spLocks noChangeArrowheads="1"/>
          </p:cNvSpPr>
          <p:nvPr/>
        </p:nvSpPr>
        <p:spPr bwMode="auto">
          <a:xfrm>
            <a:off x="3515924" y="1760538"/>
            <a:ext cx="22051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ОБЪЕМЫ</a:t>
            </a:r>
            <a:r>
              <a:rPr lang="ru-RU" altLang="ru-RU" sz="12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ПЕРЕВОЗОК</a:t>
            </a:r>
            <a:b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ru-RU" altLang="ru-RU" sz="14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(млн. тонн)</a:t>
            </a:r>
          </a:p>
        </p:txBody>
      </p:sp>
      <p:sp>
        <p:nvSpPr>
          <p:cNvPr id="55324" name="TextBox 1"/>
          <p:cNvSpPr txBox="1">
            <a:spLocks noChangeArrowheads="1"/>
          </p:cNvSpPr>
          <p:nvPr/>
        </p:nvSpPr>
        <p:spPr bwMode="auto">
          <a:xfrm>
            <a:off x="5210969" y="3648075"/>
            <a:ext cx="9906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smtClean="0">
                <a:solidFill>
                  <a:prstClr val="black"/>
                </a:solidFill>
                <a:latin typeface="Arial" charset="0"/>
                <a:cs typeface="Arial" charset="0"/>
              </a:rPr>
              <a:t>ВСЕГО – 275,2</a:t>
            </a:r>
          </a:p>
        </p:txBody>
      </p:sp>
      <p:grpSp>
        <p:nvGrpSpPr>
          <p:cNvPr id="55325" name="Группа 18"/>
          <p:cNvGrpSpPr>
            <a:grpSpLocks/>
          </p:cNvGrpSpPr>
          <p:nvPr/>
        </p:nvGrpSpPr>
        <p:grpSpPr bwMode="auto">
          <a:xfrm>
            <a:off x="4641725" y="4178300"/>
            <a:ext cx="4378590" cy="255588"/>
            <a:chOff x="3794695" y="3924568"/>
            <a:chExt cx="4042850" cy="254977"/>
          </a:xfrm>
        </p:grpSpPr>
        <p:sp>
          <p:nvSpPr>
            <p:cNvPr id="55330" name="Прямоугольник 31"/>
            <p:cNvSpPr>
              <a:spLocks noChangeArrowheads="1"/>
            </p:cNvSpPr>
            <p:nvPr/>
          </p:nvSpPr>
          <p:spPr bwMode="auto">
            <a:xfrm>
              <a:off x="3794695" y="3924568"/>
              <a:ext cx="197515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 - маршрутные перевозки</a:t>
              </a:r>
            </a:p>
          </p:txBody>
        </p:sp>
        <p:sp>
          <p:nvSpPr>
            <p:cNvPr id="55331" name="Прямоугольник 32"/>
            <p:cNvSpPr>
              <a:spLocks noChangeArrowheads="1"/>
            </p:cNvSpPr>
            <p:nvPr/>
          </p:nvSpPr>
          <p:spPr bwMode="auto">
            <a:xfrm>
              <a:off x="5862391" y="3933056"/>
              <a:ext cx="197515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000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- повагонные перевозки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858994" y="3976831"/>
              <a:ext cx="215957" cy="20271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796282" y="3972079"/>
              <a:ext cx="215957" cy="20271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3159258" y="1295400"/>
            <a:ext cx="6629796" cy="3308350"/>
          </a:xfrm>
          <a:prstGeom prst="rect">
            <a:avLst/>
          </a:prstGeom>
          <a:noFill/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5327" name="Прямоугольник 34"/>
          <p:cNvSpPr>
            <a:spLocks noChangeArrowheads="1"/>
          </p:cNvSpPr>
          <p:nvPr/>
        </p:nvSpPr>
        <p:spPr bwMode="auto">
          <a:xfrm>
            <a:off x="3671756" y="1295400"/>
            <a:ext cx="536403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600" b="1" dirty="0" smtClean="0">
                <a:solidFill>
                  <a:srgbClr val="1F497D"/>
                </a:solidFill>
                <a:latin typeface="Arial" charset="0"/>
                <a:cs typeface="Arial" charset="0"/>
              </a:rPr>
              <a:t>СТРУКТУРА Ж/Д </a:t>
            </a:r>
            <a:r>
              <a:rPr lang="ru-RU" altLang="ru-RU" sz="1600" b="1" dirty="0" smtClean="0">
                <a:solidFill>
                  <a:srgbClr val="1F497D"/>
                </a:solidFill>
                <a:latin typeface="Arial" charset="0"/>
                <a:cs typeface="Arial" charset="0"/>
              </a:rPr>
              <a:t>ПЕРЕВОЗОК (данные 2015 года)  </a:t>
            </a:r>
            <a:endParaRPr lang="ru-RU" altLang="ru-RU" sz="1400" b="1" dirty="0" smtClean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55328" name="TextBox 35"/>
          <p:cNvSpPr txBox="1">
            <a:spLocks noChangeArrowheads="1"/>
          </p:cNvSpPr>
          <p:nvPr/>
        </p:nvSpPr>
        <p:spPr bwMode="auto">
          <a:xfrm>
            <a:off x="6879" y="15875"/>
            <a:ext cx="9899121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srgbClr val="1F497D"/>
                </a:solidFill>
                <a:latin typeface="Arial" charset="0"/>
                <a:cs typeface="Arial" charset="0"/>
              </a:rPr>
              <a:t>ЧАСТНЫЙ ЛОКОМОТИВНЫЙ ОПЕРАТОР СКОНЦЕНТРИРУЕТСЯ НА МАРШРУТНЫХ ОТПРАВКАХ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06376" y="593725"/>
            <a:ext cx="9161331" cy="69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3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t>Необходимо будет решить вопрос содержания повагонных отправок, так как они  требуют маневровых работ и менее эффективны с экономической точки зрения. На сегодня за счет эффекта масштаба затраты на маневровые работы распределены равномерно по объему перевозок.</a:t>
            </a:r>
          </a:p>
        </p:txBody>
      </p:sp>
    </p:spTree>
    <p:extLst>
      <p:ext uri="{BB962C8B-B14F-4D97-AF65-F5344CB8AC3E}">
        <p14:creationId xmlns:p14="http://schemas.microsoft.com/office/powerpoint/2010/main" val="75128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EdekgxvI0Wtgd_VraqKx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b0ztKb7qkSPp26WyPCh9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dKgKS8gk6cUKhe4bkzd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BjNUZBuf0G76dk.IrK27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GgJudpqkkST1fnmQ7jsa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cK Disclaimer"/>
  <p:tag name="RESIZE" val="Yes"/>
  <p:tag name="LLEFT" val=" 210.125"/>
  <p:tag name="LTOP" val=" 469.8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diggG8QekG1PcJIF0H.3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SXwd4lGrUel8RI7As_rF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jd2z_JXyUGGwJXJTeHq8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GeNBEeIj02mxq9wEU2et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T5tdh.c4k2_V5GKLlZwC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TrxDuFqkCG6FF1hG6cy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IyN1HHrkq72pCcGC2R0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IyN1HHrkq72pCcGC2R0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SXwd4lGrUel8RI7As_rF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pmXJr9dUiY_LT7Awjb2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GeNBEeIj02mxq9wEU2et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T5tdh.c4k2_V5GKLlZwC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bWT8_N7ky8INhHE8U53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IyN1HHrkq72pCcGC2R0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IyN1HHrkq72pCcGC2R0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IyN1HHrkq72pCcGC2R0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YYazYUCxUuGNdrzSB3WB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05pmsOZG0qTc9UMTjQ5Q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APJm1kwkquYT6ZvnnMF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wABKRlJEW6by45FGK7H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c6aVEDXUeK.otN35kaP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pmXJr9dUiY_LT7Awjb2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JqfTNW8YkifLRPeCuW9d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6_Firm Format - Russian">
  <a:themeElements>
    <a:clrScheme name="Firm Format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0066CC"/>
      </a:accent3>
      <a:accent4>
        <a:srgbClr val="002960"/>
      </a:accent4>
      <a:accent5>
        <a:srgbClr val="FF6600"/>
      </a:accent5>
      <a:accent6>
        <a:srgbClr val="808080"/>
      </a:accent6>
      <a:hlink>
        <a:srgbClr val="0066CC"/>
      </a:hlink>
      <a:folHlink>
        <a:srgbClr val="00296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Firm Format - Russian">
  <a:themeElements>
    <a:clrScheme name="Firm Format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0066CC"/>
      </a:accent3>
      <a:accent4>
        <a:srgbClr val="002960"/>
      </a:accent4>
      <a:accent5>
        <a:srgbClr val="FF6600"/>
      </a:accent5>
      <a:accent6>
        <a:srgbClr val="808080"/>
      </a:accent6>
      <a:hlink>
        <a:srgbClr val="0066CC"/>
      </a:hlink>
      <a:folHlink>
        <a:srgbClr val="00296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Universal Template_RU">
  <a:themeElements>
    <a:clrScheme name="Universal Template_RU 12">
      <a:dk1>
        <a:srgbClr val="000000"/>
      </a:dk1>
      <a:lt1>
        <a:srgbClr val="FFFFFF"/>
      </a:lt1>
      <a:dk2>
        <a:srgbClr val="0344B9"/>
      </a:dk2>
      <a:lt2>
        <a:srgbClr val="D7D7D7"/>
      </a:lt2>
      <a:accent1>
        <a:srgbClr val="FFFFFF"/>
      </a:accent1>
      <a:accent2>
        <a:srgbClr val="95BBFF"/>
      </a:accent2>
      <a:accent3>
        <a:srgbClr val="FFFFFF"/>
      </a:accent3>
      <a:accent4>
        <a:srgbClr val="000000"/>
      </a:accent4>
      <a:accent5>
        <a:srgbClr val="FFFFFF"/>
      </a:accent5>
      <a:accent6>
        <a:srgbClr val="87A9E7"/>
      </a:accent6>
      <a:hlink>
        <a:srgbClr val="2D7DFF"/>
      </a:hlink>
      <a:folHlink>
        <a:srgbClr val="FFAC00"/>
      </a:folHlink>
    </a:clrScheme>
    <a:fontScheme name="Universal Template_RU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Universal Template_RU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11">
        <a:dk1>
          <a:srgbClr val="000000"/>
        </a:dk1>
        <a:lt1>
          <a:srgbClr val="FFFFFF"/>
        </a:lt1>
        <a:dk2>
          <a:srgbClr val="0344B9"/>
        </a:dk2>
        <a:lt2>
          <a:srgbClr val="B2B2B2"/>
        </a:lt2>
        <a:accent1>
          <a:srgbClr val="FFFFFF"/>
        </a:accent1>
        <a:accent2>
          <a:srgbClr val="95BB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87A9E7"/>
        </a:accent6>
        <a:hlink>
          <a:srgbClr val="2D7DFF"/>
        </a:hlink>
        <a:folHlink>
          <a:srgbClr val="FFA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12">
        <a:dk1>
          <a:srgbClr val="000000"/>
        </a:dk1>
        <a:lt1>
          <a:srgbClr val="FFFFFF"/>
        </a:lt1>
        <a:dk2>
          <a:srgbClr val="0344B9"/>
        </a:dk2>
        <a:lt2>
          <a:srgbClr val="D7D7D7"/>
        </a:lt2>
        <a:accent1>
          <a:srgbClr val="FFFFFF"/>
        </a:accent1>
        <a:accent2>
          <a:srgbClr val="95BB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87A9E7"/>
        </a:accent6>
        <a:hlink>
          <a:srgbClr val="2D7DFF"/>
        </a:hlink>
        <a:folHlink>
          <a:srgbClr val="FFA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 cap="flat" cmpd="sng" algn="ctr">
          <a:solidFill>
            <a:schemeClr val="tx1"/>
          </a:solidFill>
          <a:prstDash val="solid"/>
        </a:ln>
        <a:effectLst/>
      </a:spPr>
      <a:bodyPr lIns="0" rIns="0"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spDef>
    <a:lnDef>
      <a:spPr>
        <a:ln>
          <a:tailEnd type="triangl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1694</Words>
  <Application>Microsoft Office PowerPoint</Application>
  <PresentationFormat>Лист A4 (210x297 мм)</PresentationFormat>
  <Paragraphs>410</Paragraphs>
  <Slides>14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Тема Office</vt:lpstr>
      <vt:lpstr>16_Firm Format - Russian</vt:lpstr>
      <vt:lpstr>8_Firm Format - Russian</vt:lpstr>
      <vt:lpstr>4_Тема Office</vt:lpstr>
      <vt:lpstr>1_Universal Template_RU</vt:lpstr>
      <vt:lpstr>5_Тема Office</vt:lpstr>
      <vt:lpstr>6_Тема Office</vt:lpstr>
      <vt:lpstr>7_Тема Office</vt:lpstr>
      <vt:lpstr>8_Тема Office</vt:lpstr>
      <vt:lpstr>9_Тема Office</vt:lpstr>
      <vt:lpstr>13_Тема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ЦЕЛЕВАЯ КОРПОРАТИВНАЯ СТРУКТУРА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РАЗДЕЛЕНИЕ ОСНОВНЫХ АКТИВОВ МЕЖДУ ИНФРАСТРУКТУРОЙ И ГРУЗОВЫМ ПЕРЕВОЗЧИКОМ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Аскар  Татишев</dc:creator>
  <cp:lastModifiedBy>Murat Bekmagambetov</cp:lastModifiedBy>
  <cp:revision>102</cp:revision>
  <cp:lastPrinted>2017-03-16T06:25:03Z</cp:lastPrinted>
  <dcterms:created xsi:type="dcterms:W3CDTF">2017-03-13T09:13:35Z</dcterms:created>
  <dcterms:modified xsi:type="dcterms:W3CDTF">2017-04-06T08:50:21Z</dcterms:modified>
</cp:coreProperties>
</file>